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Cardo"/>
      <p:regular r:id="rId21"/>
      <p:bold r:id="rId22"/>
      <p:italic r:id="rId23"/>
    </p:embeddedFont>
    <p:embeddedFont>
      <p:font typeface="EB Garamond"/>
      <p:bold r:id="rId24"/>
      <p:boldItalic r:id="rId25"/>
    </p:embeddedFont>
    <p:embeddedFont>
      <p:font typeface="Roboto Mono"/>
      <p:regular r:id="rId26"/>
      <p:bold r:id="rId27"/>
      <p:italic r:id="rId28"/>
      <p:boldItalic r:id="rId29"/>
    </p:embeddedFont>
    <p:embeddedFont>
      <p:font typeface="DM Serif Display"/>
      <p:regular r:id="rId30"/>
      <p:italic r:id="rId31"/>
    </p:embeddedFont>
    <p:embeddedFont>
      <p:font typeface="Open Sans Light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0" roundtripDataSignature="AMtx7mgAOBZc0pQJvk8s5N14+xVHTBDf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font" Target="fonts/Cardo-bold.fntdata"/><Relationship Id="rId21" Type="http://schemas.openxmlformats.org/officeDocument/2006/relationships/font" Target="fonts/Cardo-regular.fntdata"/><Relationship Id="rId24" Type="http://schemas.openxmlformats.org/officeDocument/2006/relationships/font" Target="fonts/EBGaramond-bold.fntdata"/><Relationship Id="rId23" Type="http://schemas.openxmlformats.org/officeDocument/2006/relationships/font" Target="fonts/Card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regular.fntdata"/><Relationship Id="rId25" Type="http://schemas.openxmlformats.org/officeDocument/2006/relationships/font" Target="fonts/EBGaramond-boldItalic.fntdata"/><Relationship Id="rId28" Type="http://schemas.openxmlformats.org/officeDocument/2006/relationships/font" Target="fonts/RobotoMono-italic.fntdata"/><Relationship Id="rId27" Type="http://schemas.openxmlformats.org/officeDocument/2006/relationships/font" Target="fonts/RobotoMon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MSerifDisplay-italic.fntdata"/><Relationship Id="rId30" Type="http://schemas.openxmlformats.org/officeDocument/2006/relationships/font" Target="fonts/DMSerifDisplay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Light-bold.fntdata"/><Relationship Id="rId10" Type="http://schemas.openxmlformats.org/officeDocument/2006/relationships/slide" Target="slides/slide5.xml"/><Relationship Id="rId32" Type="http://schemas.openxmlformats.org/officeDocument/2006/relationships/font" Target="fonts/OpenSansLight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Light-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19.png"/><Relationship Id="rId5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10" Type="http://schemas.openxmlformats.org/officeDocument/2006/relationships/image" Target="../media/image25.png"/><Relationship Id="rId9" Type="http://schemas.openxmlformats.org/officeDocument/2006/relationships/image" Target="../media/image2.jp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image" Target="../media/image22.png"/><Relationship Id="rId8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2.jp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80A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46981" cy="10287000"/>
          </a:xfrm>
          <a:custGeom>
            <a:rect b="b" l="l" r="r" t="t"/>
            <a:pathLst>
              <a:path extrusionOk="0" h="3479800" w="421818">
                <a:moveTo>
                  <a:pt x="0" y="0"/>
                </a:moveTo>
                <a:lnTo>
                  <a:pt x="421818" y="0"/>
                </a:lnTo>
                <a:lnTo>
                  <a:pt x="421818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cxnSp>
        <p:nvCxnSpPr>
          <p:cNvPr id="85" name="Google Shape;85;p1"/>
          <p:cNvCxnSpPr/>
          <p:nvPr/>
        </p:nvCxnSpPr>
        <p:spPr>
          <a:xfrm rot="-5400000">
            <a:off x="11788775" y="5133975"/>
            <a:ext cx="10287000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6" name="Google Shape;86;p1"/>
          <p:cNvGrpSpPr/>
          <p:nvPr/>
        </p:nvGrpSpPr>
        <p:grpSpPr>
          <a:xfrm>
            <a:off x="1669729" y="7300990"/>
            <a:ext cx="6000079" cy="2401429"/>
            <a:chOff x="0" y="-180975"/>
            <a:chExt cx="8000106" cy="3201906"/>
          </a:xfrm>
        </p:grpSpPr>
        <p:sp>
          <p:nvSpPr>
            <p:cNvPr id="87" name="Google Shape;87;p1"/>
            <p:cNvSpPr txBox="1"/>
            <p:nvPr/>
          </p:nvSpPr>
          <p:spPr>
            <a:xfrm>
              <a:off x="0" y="2509544"/>
              <a:ext cx="8000106" cy="5113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89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BBBDC4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rialtohighkinghts</a:t>
              </a:r>
              <a:endParaRPr/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0" y="-180975"/>
              <a:ext cx="8000106" cy="1438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080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BBBDC4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Freshman Registration</a:t>
              </a:r>
              <a:endParaRPr/>
            </a:p>
          </p:txBody>
        </p:sp>
        <p:cxnSp>
          <p:nvCxnSpPr>
            <p:cNvPr id="89" name="Google Shape;89;p1"/>
            <p:cNvCxnSpPr/>
            <p:nvPr/>
          </p:nvCxnSpPr>
          <p:spPr>
            <a:xfrm rot="10800000">
              <a:off x="0" y="1988119"/>
              <a:ext cx="911593" cy="0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44758" t="0"/>
          <a:stretch/>
        </p:blipFill>
        <p:spPr>
          <a:xfrm>
            <a:off x="1669729" y="378147"/>
            <a:ext cx="6791670" cy="606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44079" y="7257747"/>
            <a:ext cx="2767921" cy="276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99722" y="6969032"/>
            <a:ext cx="3056635" cy="305663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8887929" y="3189367"/>
            <a:ext cx="7463321" cy="291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Rialto High School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 rot="5400000">
            <a:off x="13563468" y="4985384"/>
            <a:ext cx="8229600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02 AUGUST 2022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9144000" y="752475"/>
            <a:ext cx="7207250" cy="774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8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9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Class of 2026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400807" y="8085073"/>
            <a:ext cx="445368" cy="1617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06</a:t>
            </a:r>
            <a:endParaRPr/>
          </a:p>
          <a:p>
            <a:pPr indent="0" lvl="0" marL="0" marR="0" rtl="0" algn="ctr">
              <a:lnSpc>
                <a:spcPct val="250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02</a:t>
            </a:r>
            <a:endParaRPr/>
          </a:p>
          <a:p>
            <a:pPr indent="0" lvl="0" marL="0" marR="0" rtl="0" algn="ctr">
              <a:lnSpc>
                <a:spcPct val="250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22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7792472" y="8262425"/>
            <a:ext cx="7207250" cy="702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8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Please sign-in</a:t>
            </a:r>
            <a:endParaRPr/>
          </a:p>
        </p:txBody>
      </p:sp>
      <p:cxnSp>
        <p:nvCxnSpPr>
          <p:cNvPr id="98" name="Google Shape;98;p1"/>
          <p:cNvCxnSpPr/>
          <p:nvPr/>
        </p:nvCxnSpPr>
        <p:spPr>
          <a:xfrm>
            <a:off x="11124565" y="9258300"/>
            <a:ext cx="2990049" cy="0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47A9D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"/>
          <p:cNvSpPr/>
          <p:nvPr/>
        </p:nvSpPr>
        <p:spPr>
          <a:xfrm>
            <a:off x="0" y="0"/>
            <a:ext cx="1246981" cy="10287000"/>
          </a:xfrm>
          <a:custGeom>
            <a:rect b="b" l="l" r="r" t="t"/>
            <a:pathLst>
              <a:path extrusionOk="0" h="3479800" w="421818">
                <a:moveTo>
                  <a:pt x="0" y="0"/>
                </a:moveTo>
                <a:lnTo>
                  <a:pt x="421818" y="0"/>
                </a:lnTo>
                <a:lnTo>
                  <a:pt x="421818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sp>
        <p:nvSpPr>
          <p:cNvPr id="285" name="Google Shape;285;p10"/>
          <p:cNvSpPr/>
          <p:nvPr/>
        </p:nvSpPr>
        <p:spPr>
          <a:xfrm>
            <a:off x="3318404" y="1898071"/>
            <a:ext cx="12068316" cy="4574116"/>
          </a:xfrm>
          <a:custGeom>
            <a:rect b="b" l="l" r="r" t="t"/>
            <a:pathLst>
              <a:path extrusionOk="0" h="1542697" w="4070241">
                <a:moveTo>
                  <a:pt x="0" y="0"/>
                </a:moveTo>
                <a:lnTo>
                  <a:pt x="4070241" y="0"/>
                </a:lnTo>
                <a:lnTo>
                  <a:pt x="4070241" y="1542697"/>
                </a:lnTo>
                <a:lnTo>
                  <a:pt x="0" y="1542697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cxnSp>
        <p:nvCxnSpPr>
          <p:cNvPr id="286" name="Google Shape;286;p10"/>
          <p:cNvCxnSpPr/>
          <p:nvPr/>
        </p:nvCxnSpPr>
        <p:spPr>
          <a:xfrm rot="-5400000">
            <a:off x="11788775" y="5133975"/>
            <a:ext cx="10287000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7" name="Google Shape;2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89281" y="7055959"/>
            <a:ext cx="2767921" cy="276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0536" y="2326492"/>
            <a:ext cx="11550139" cy="387623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0"/>
          <p:cNvSpPr txBox="1"/>
          <p:nvPr/>
        </p:nvSpPr>
        <p:spPr>
          <a:xfrm rot="5400000">
            <a:off x="-2895556" y="4301366"/>
            <a:ext cx="6958082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FRESHMAN CLASS 2026</a:t>
            </a:r>
            <a:endParaRPr/>
          </a:p>
        </p:txBody>
      </p:sp>
      <p:sp>
        <p:nvSpPr>
          <p:cNvPr id="290" name="Google Shape;290;p10"/>
          <p:cNvSpPr txBox="1"/>
          <p:nvPr/>
        </p:nvSpPr>
        <p:spPr>
          <a:xfrm rot="5400000">
            <a:off x="13531912" y="3389644"/>
            <a:ext cx="8229600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RIDING INTO THE SUNSET</a:t>
            </a:r>
            <a:endParaRPr/>
          </a:p>
        </p:txBody>
      </p:sp>
      <p:sp>
        <p:nvSpPr>
          <p:cNvPr id="291" name="Google Shape;291;p10"/>
          <p:cNvSpPr txBox="1"/>
          <p:nvPr/>
        </p:nvSpPr>
        <p:spPr>
          <a:xfrm>
            <a:off x="2581181" y="8759619"/>
            <a:ext cx="13125639" cy="1064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Check your transcripts...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47A9D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"/>
          <p:cNvSpPr/>
          <p:nvPr/>
        </p:nvSpPr>
        <p:spPr>
          <a:xfrm>
            <a:off x="0" y="0"/>
            <a:ext cx="1246981" cy="10287000"/>
          </a:xfrm>
          <a:custGeom>
            <a:rect b="b" l="l" r="r" t="t"/>
            <a:pathLst>
              <a:path extrusionOk="0" h="3479800" w="421818">
                <a:moveTo>
                  <a:pt x="0" y="0"/>
                </a:moveTo>
                <a:lnTo>
                  <a:pt x="421818" y="0"/>
                </a:lnTo>
                <a:lnTo>
                  <a:pt x="421818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cxnSp>
        <p:nvCxnSpPr>
          <p:cNvPr id="297" name="Google Shape;297;p11"/>
          <p:cNvCxnSpPr/>
          <p:nvPr/>
        </p:nvCxnSpPr>
        <p:spPr>
          <a:xfrm rot="-5400000">
            <a:off x="11788775" y="5133975"/>
            <a:ext cx="10287000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98" name="Google Shape;2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435" y="7940740"/>
            <a:ext cx="2346260" cy="234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5514" y="5330385"/>
            <a:ext cx="9092952" cy="466434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1"/>
          <p:cNvSpPr txBox="1"/>
          <p:nvPr/>
        </p:nvSpPr>
        <p:spPr>
          <a:xfrm rot="5400000">
            <a:off x="-2895556" y="4301366"/>
            <a:ext cx="6958082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FRESHMAN CLASS 2026</a:t>
            </a:r>
            <a:endParaRPr/>
          </a:p>
        </p:txBody>
      </p:sp>
      <p:sp>
        <p:nvSpPr>
          <p:cNvPr id="301" name="Google Shape;301;p11"/>
          <p:cNvSpPr txBox="1"/>
          <p:nvPr/>
        </p:nvSpPr>
        <p:spPr>
          <a:xfrm rot="5400000">
            <a:off x="13531912" y="3389644"/>
            <a:ext cx="8229600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RIDING INTO THE SUNSET</a:t>
            </a:r>
            <a:endParaRPr/>
          </a:p>
        </p:txBody>
      </p:sp>
      <p:sp>
        <p:nvSpPr>
          <p:cNvPr id="302" name="Google Shape;302;p11"/>
          <p:cNvSpPr txBox="1"/>
          <p:nvPr/>
        </p:nvSpPr>
        <p:spPr>
          <a:xfrm>
            <a:off x="2772786" y="610870"/>
            <a:ext cx="13125639" cy="1064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Unofficial Transcripts</a:t>
            </a:r>
            <a:endParaRPr/>
          </a:p>
        </p:txBody>
      </p:sp>
      <p:sp>
        <p:nvSpPr>
          <p:cNvPr id="303" name="Google Shape;303;p11"/>
          <p:cNvSpPr txBox="1"/>
          <p:nvPr/>
        </p:nvSpPr>
        <p:spPr>
          <a:xfrm>
            <a:off x="1400685" y="2323233"/>
            <a:ext cx="7934920" cy="887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61339" lvl="1" marL="1122679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Char char="•"/>
            </a:pPr>
            <a:r>
              <a:rPr b="0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Log into STUDENTVUE</a:t>
            </a:r>
            <a:endParaRPr/>
          </a:p>
        </p:txBody>
      </p:sp>
      <p:sp>
        <p:nvSpPr>
          <p:cNvPr id="304" name="Google Shape;304;p11"/>
          <p:cNvSpPr txBox="1"/>
          <p:nvPr/>
        </p:nvSpPr>
        <p:spPr>
          <a:xfrm>
            <a:off x="7630443" y="3259181"/>
            <a:ext cx="9563844" cy="887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Click on Unofficial Transcrips</a:t>
            </a:r>
            <a:endParaRPr/>
          </a:p>
        </p:txBody>
      </p:sp>
      <p:sp>
        <p:nvSpPr>
          <p:cNvPr id="305" name="Google Shape;305;p11"/>
          <p:cNvSpPr txBox="1"/>
          <p:nvPr/>
        </p:nvSpPr>
        <p:spPr>
          <a:xfrm>
            <a:off x="1400685" y="6695770"/>
            <a:ext cx="5886188" cy="1811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 Click on Course History</a:t>
            </a:r>
            <a:endParaRPr/>
          </a:p>
        </p:txBody>
      </p:sp>
      <p:cxnSp>
        <p:nvCxnSpPr>
          <p:cNvPr id="306" name="Google Shape;306;p11"/>
          <p:cNvCxnSpPr/>
          <p:nvPr/>
        </p:nvCxnSpPr>
        <p:spPr>
          <a:xfrm rot="-2699999">
            <a:off x="6271472" y="7839145"/>
            <a:ext cx="1821032" cy="0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7" name="Google Shape;307;p11"/>
          <p:cNvCxnSpPr/>
          <p:nvPr/>
        </p:nvCxnSpPr>
        <p:spPr>
          <a:xfrm rot="5463263">
            <a:off x="11780732" y="4714518"/>
            <a:ext cx="1184309" cy="0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47A9D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/>
          <p:nvPr/>
        </p:nvSpPr>
        <p:spPr>
          <a:xfrm>
            <a:off x="0" y="0"/>
            <a:ext cx="1246981" cy="10287000"/>
          </a:xfrm>
          <a:custGeom>
            <a:rect b="b" l="l" r="r" t="t"/>
            <a:pathLst>
              <a:path extrusionOk="0" h="3479800" w="421818">
                <a:moveTo>
                  <a:pt x="0" y="0"/>
                </a:moveTo>
                <a:lnTo>
                  <a:pt x="421818" y="0"/>
                </a:lnTo>
                <a:lnTo>
                  <a:pt x="421818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sp>
        <p:nvSpPr>
          <p:cNvPr id="313" name="Google Shape;313;p12"/>
          <p:cNvSpPr/>
          <p:nvPr/>
        </p:nvSpPr>
        <p:spPr>
          <a:xfrm>
            <a:off x="1246981" y="325465"/>
            <a:ext cx="10842113" cy="7934730"/>
          </a:xfrm>
          <a:custGeom>
            <a:rect b="b" l="l" r="r" t="t"/>
            <a:pathLst>
              <a:path extrusionOk="0" h="2676120" w="3656684">
                <a:moveTo>
                  <a:pt x="0" y="0"/>
                </a:moveTo>
                <a:lnTo>
                  <a:pt x="3656684" y="0"/>
                </a:lnTo>
                <a:lnTo>
                  <a:pt x="3656684" y="2676120"/>
                </a:lnTo>
                <a:lnTo>
                  <a:pt x="0" y="2676120"/>
                </a:lnTo>
                <a:close/>
              </a:path>
            </a:pathLst>
          </a:custGeom>
          <a:solidFill>
            <a:srgbClr val="0D2E8C"/>
          </a:solidFill>
          <a:ln>
            <a:noFill/>
          </a:ln>
        </p:spPr>
      </p:sp>
      <p:cxnSp>
        <p:nvCxnSpPr>
          <p:cNvPr id="314" name="Google Shape;314;p12"/>
          <p:cNvCxnSpPr/>
          <p:nvPr/>
        </p:nvCxnSpPr>
        <p:spPr>
          <a:xfrm rot="-5400000">
            <a:off x="11788775" y="5133975"/>
            <a:ext cx="10287000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5" name="Google Shape;3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89281" y="7055959"/>
            <a:ext cx="2767921" cy="276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2"/>
          <p:cNvPicPr preferRelativeResize="0"/>
          <p:nvPr/>
        </p:nvPicPr>
        <p:blipFill rotWithShape="1">
          <a:blip r:embed="rId4">
            <a:alphaModFix/>
          </a:blip>
          <a:srcRect b="5440" l="0" r="0" t="5439"/>
          <a:stretch/>
        </p:blipFill>
        <p:spPr>
          <a:xfrm>
            <a:off x="1544072" y="598878"/>
            <a:ext cx="10247932" cy="738790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2"/>
          <p:cNvSpPr txBox="1"/>
          <p:nvPr/>
        </p:nvSpPr>
        <p:spPr>
          <a:xfrm rot="5400000">
            <a:off x="-2895556" y="4301366"/>
            <a:ext cx="6958082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FRESHMAN CLASS 2026</a:t>
            </a:r>
            <a:endParaRPr/>
          </a:p>
        </p:txBody>
      </p:sp>
      <p:sp>
        <p:nvSpPr>
          <p:cNvPr id="318" name="Google Shape;318;p12"/>
          <p:cNvSpPr txBox="1"/>
          <p:nvPr/>
        </p:nvSpPr>
        <p:spPr>
          <a:xfrm rot="5400000">
            <a:off x="13531912" y="3389644"/>
            <a:ext cx="8229600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RIDING INTO THE SUNSET</a:t>
            </a:r>
            <a:endParaRPr/>
          </a:p>
        </p:txBody>
      </p:sp>
      <p:sp>
        <p:nvSpPr>
          <p:cNvPr id="319" name="Google Shape;319;p12"/>
          <p:cNvSpPr txBox="1"/>
          <p:nvPr/>
        </p:nvSpPr>
        <p:spPr>
          <a:xfrm>
            <a:off x="2581181" y="8759619"/>
            <a:ext cx="13125639" cy="1064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Let's take a closer look...</a:t>
            </a:r>
            <a:endParaRPr/>
          </a:p>
        </p:txBody>
      </p:sp>
      <p:sp>
        <p:nvSpPr>
          <p:cNvPr id="320" name="Google Shape;320;p12"/>
          <p:cNvSpPr txBox="1"/>
          <p:nvPr/>
        </p:nvSpPr>
        <p:spPr>
          <a:xfrm>
            <a:off x="12384369" y="2202569"/>
            <a:ext cx="4242374" cy="860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7" lvl="1" marL="539754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How many passing grades did you receive?</a:t>
            </a:r>
            <a:endParaRPr/>
          </a:p>
        </p:txBody>
      </p:sp>
      <p:sp>
        <p:nvSpPr>
          <p:cNvPr id="321" name="Google Shape;321;p12"/>
          <p:cNvSpPr txBox="1"/>
          <p:nvPr/>
        </p:nvSpPr>
        <p:spPr>
          <a:xfrm>
            <a:off x="12384369" y="3838805"/>
            <a:ext cx="4242374" cy="860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7" lvl="1" marL="539754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How many credits were possible?</a:t>
            </a:r>
            <a:endParaRPr/>
          </a:p>
        </p:txBody>
      </p:sp>
      <p:sp>
        <p:nvSpPr>
          <p:cNvPr id="322" name="Google Shape;322;p12"/>
          <p:cNvSpPr txBox="1"/>
          <p:nvPr/>
        </p:nvSpPr>
        <p:spPr>
          <a:xfrm>
            <a:off x="12384369" y="5611509"/>
            <a:ext cx="4242374" cy="860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7" lvl="1" marL="539754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How many credits did you earn?</a:t>
            </a:r>
            <a:endParaRPr/>
          </a:p>
        </p:txBody>
      </p:sp>
      <p:sp>
        <p:nvSpPr>
          <p:cNvPr id="323" name="Google Shape;323;p12"/>
          <p:cNvSpPr txBox="1"/>
          <p:nvPr/>
        </p:nvSpPr>
        <p:spPr>
          <a:xfrm>
            <a:off x="12137451" y="574675"/>
            <a:ext cx="4689317" cy="860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Ask yourself  the following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questions:</a:t>
            </a:r>
            <a:endParaRPr/>
          </a:p>
        </p:txBody>
      </p:sp>
      <p:cxnSp>
        <p:nvCxnSpPr>
          <p:cNvPr id="324" name="Google Shape;324;p12"/>
          <p:cNvCxnSpPr/>
          <p:nvPr/>
        </p:nvCxnSpPr>
        <p:spPr>
          <a:xfrm rot="10800000">
            <a:off x="12621313" y="1831094"/>
            <a:ext cx="3768486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47A9D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"/>
          <p:cNvSpPr/>
          <p:nvPr/>
        </p:nvSpPr>
        <p:spPr>
          <a:xfrm>
            <a:off x="0" y="0"/>
            <a:ext cx="1246981" cy="10287000"/>
          </a:xfrm>
          <a:custGeom>
            <a:rect b="b" l="l" r="r" t="t"/>
            <a:pathLst>
              <a:path extrusionOk="0" h="3479800" w="421818">
                <a:moveTo>
                  <a:pt x="0" y="0"/>
                </a:moveTo>
                <a:lnTo>
                  <a:pt x="421818" y="0"/>
                </a:lnTo>
                <a:lnTo>
                  <a:pt x="421818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sp>
        <p:nvSpPr>
          <p:cNvPr id="330" name="Google Shape;330;p13"/>
          <p:cNvSpPr/>
          <p:nvPr/>
        </p:nvSpPr>
        <p:spPr>
          <a:xfrm>
            <a:off x="1246981" y="325465"/>
            <a:ext cx="10842113" cy="7934730"/>
          </a:xfrm>
          <a:custGeom>
            <a:rect b="b" l="l" r="r" t="t"/>
            <a:pathLst>
              <a:path extrusionOk="0" h="2676120" w="3656684">
                <a:moveTo>
                  <a:pt x="0" y="0"/>
                </a:moveTo>
                <a:lnTo>
                  <a:pt x="3656684" y="0"/>
                </a:lnTo>
                <a:lnTo>
                  <a:pt x="3656684" y="2676120"/>
                </a:lnTo>
                <a:lnTo>
                  <a:pt x="0" y="2676120"/>
                </a:lnTo>
                <a:close/>
              </a:path>
            </a:pathLst>
          </a:custGeom>
          <a:solidFill>
            <a:srgbClr val="0D2E8C"/>
          </a:solidFill>
          <a:ln>
            <a:noFill/>
          </a:ln>
        </p:spPr>
      </p:sp>
      <p:cxnSp>
        <p:nvCxnSpPr>
          <p:cNvPr id="331" name="Google Shape;331;p13"/>
          <p:cNvCxnSpPr/>
          <p:nvPr/>
        </p:nvCxnSpPr>
        <p:spPr>
          <a:xfrm rot="-5400000">
            <a:off x="11788775" y="5133975"/>
            <a:ext cx="10287000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2" name="Google Shape;33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89281" y="7055959"/>
            <a:ext cx="2767921" cy="27679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3"/>
          <p:cNvCxnSpPr/>
          <p:nvPr/>
        </p:nvCxnSpPr>
        <p:spPr>
          <a:xfrm rot="10800000">
            <a:off x="12834811" y="2617372"/>
            <a:ext cx="3768486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4" name="Google Shape;334;p13"/>
          <p:cNvPicPr preferRelativeResize="0"/>
          <p:nvPr/>
        </p:nvPicPr>
        <p:blipFill rotWithShape="1">
          <a:blip r:embed="rId4">
            <a:alphaModFix/>
          </a:blip>
          <a:srcRect b="3808" l="3807" r="2215" t="3043"/>
          <a:stretch/>
        </p:blipFill>
        <p:spPr>
          <a:xfrm>
            <a:off x="2173857" y="709523"/>
            <a:ext cx="9213011" cy="710816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/>
          <p:nvPr/>
        </p:nvSpPr>
        <p:spPr>
          <a:xfrm rot="5400000">
            <a:off x="-2895556" y="4301366"/>
            <a:ext cx="6958082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FRESHMAN CLASS 2026</a:t>
            </a:r>
            <a:endParaRPr/>
          </a:p>
        </p:txBody>
      </p:sp>
      <p:sp>
        <p:nvSpPr>
          <p:cNvPr id="336" name="Google Shape;336;p13"/>
          <p:cNvSpPr txBox="1"/>
          <p:nvPr/>
        </p:nvSpPr>
        <p:spPr>
          <a:xfrm rot="5400000">
            <a:off x="13531912" y="3389644"/>
            <a:ext cx="8229600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RIDING INTO THE SUNSET</a:t>
            </a:r>
            <a:endParaRPr/>
          </a:p>
        </p:txBody>
      </p:sp>
      <p:sp>
        <p:nvSpPr>
          <p:cNvPr id="337" name="Google Shape;337;p13"/>
          <p:cNvSpPr txBox="1"/>
          <p:nvPr/>
        </p:nvSpPr>
        <p:spPr>
          <a:xfrm>
            <a:off x="4133661" y="8668519"/>
            <a:ext cx="13125639" cy="1064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Credit Summary</a:t>
            </a:r>
            <a:endParaRPr/>
          </a:p>
        </p:txBody>
      </p:sp>
      <p:sp>
        <p:nvSpPr>
          <p:cNvPr id="338" name="Google Shape;338;p13"/>
          <p:cNvSpPr txBox="1"/>
          <p:nvPr/>
        </p:nvSpPr>
        <p:spPr>
          <a:xfrm>
            <a:off x="751761" y="8963455"/>
            <a:ext cx="4242374" cy="860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7" lvl="1" marL="539754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Look at subject area on each row </a:t>
            </a:r>
            <a:endParaRPr/>
          </a:p>
        </p:txBody>
      </p:sp>
      <p:sp>
        <p:nvSpPr>
          <p:cNvPr id="339" name="Google Shape;339;p13"/>
          <p:cNvSpPr txBox="1"/>
          <p:nvPr/>
        </p:nvSpPr>
        <p:spPr>
          <a:xfrm>
            <a:off x="751761" y="8483394"/>
            <a:ext cx="4242374" cy="422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7" lvl="1" marL="539754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Look at each column</a:t>
            </a:r>
            <a:endParaRPr/>
          </a:p>
        </p:txBody>
      </p:sp>
      <p:sp>
        <p:nvSpPr>
          <p:cNvPr id="340" name="Google Shape;340;p13"/>
          <p:cNvSpPr txBox="1"/>
          <p:nvPr/>
        </p:nvSpPr>
        <p:spPr>
          <a:xfrm>
            <a:off x="12360923" y="5095875"/>
            <a:ext cx="4242374" cy="860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Req'd: Total Number of credits needed.</a:t>
            </a:r>
            <a:endParaRPr/>
          </a:p>
        </p:txBody>
      </p:sp>
      <p:sp>
        <p:nvSpPr>
          <p:cNvPr id="341" name="Google Shape;341;p13"/>
          <p:cNvSpPr txBox="1"/>
          <p:nvPr/>
        </p:nvSpPr>
        <p:spPr>
          <a:xfrm>
            <a:off x="12137451" y="555625"/>
            <a:ext cx="4689317" cy="1590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Ask yourself  the following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questions:</a:t>
            </a:r>
            <a:endParaRPr/>
          </a:p>
        </p:txBody>
      </p:sp>
      <p:cxnSp>
        <p:nvCxnSpPr>
          <p:cNvPr id="342" name="Google Shape;342;p13"/>
          <p:cNvCxnSpPr/>
          <p:nvPr/>
        </p:nvCxnSpPr>
        <p:spPr>
          <a:xfrm rot="-8355742">
            <a:off x="7506303" y="3654854"/>
            <a:ext cx="5329262" cy="0"/>
          </a:xfrm>
          <a:prstGeom prst="straightConnector1">
            <a:avLst/>
          </a:prstGeom>
          <a:noFill/>
          <a:ln cap="flat" cmpd="sng" w="47625">
            <a:solidFill>
              <a:srgbClr val="18191E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43" name="Google Shape;343;p13"/>
          <p:cNvSpPr txBox="1"/>
          <p:nvPr/>
        </p:nvSpPr>
        <p:spPr>
          <a:xfrm>
            <a:off x="12384369" y="3916494"/>
            <a:ext cx="4242374" cy="422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Compl: What you have earned</a:t>
            </a:r>
            <a:endParaRPr/>
          </a:p>
        </p:txBody>
      </p:sp>
      <p:cxnSp>
        <p:nvCxnSpPr>
          <p:cNvPr id="344" name="Google Shape;344;p13"/>
          <p:cNvCxnSpPr/>
          <p:nvPr/>
        </p:nvCxnSpPr>
        <p:spPr>
          <a:xfrm rot="-8509238">
            <a:off x="9059554" y="2976981"/>
            <a:ext cx="3723031" cy="0"/>
          </a:xfrm>
          <a:prstGeom prst="straightConnector1">
            <a:avLst/>
          </a:prstGeom>
          <a:noFill/>
          <a:ln cap="flat" cmpd="sng" w="47625">
            <a:solidFill>
              <a:srgbClr val="18191E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45" name="Google Shape;345;p13"/>
          <p:cNvSpPr txBox="1"/>
          <p:nvPr/>
        </p:nvSpPr>
        <p:spPr>
          <a:xfrm>
            <a:off x="12360923" y="3125484"/>
            <a:ext cx="4242374" cy="422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Needed: What you still need</a:t>
            </a:r>
            <a:endParaRPr/>
          </a:p>
        </p:txBody>
      </p:sp>
      <p:cxnSp>
        <p:nvCxnSpPr>
          <p:cNvPr id="346" name="Google Shape;346;p13"/>
          <p:cNvCxnSpPr/>
          <p:nvPr/>
        </p:nvCxnSpPr>
        <p:spPr>
          <a:xfrm rot="-8334396">
            <a:off x="10354177" y="2612609"/>
            <a:ext cx="2111384" cy="0"/>
          </a:xfrm>
          <a:prstGeom prst="straightConnector1">
            <a:avLst/>
          </a:prstGeom>
          <a:noFill/>
          <a:ln cap="flat" cmpd="sng" w="47625">
            <a:solidFill>
              <a:srgbClr val="18191E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47A9D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4"/>
          <p:cNvSpPr/>
          <p:nvPr/>
        </p:nvSpPr>
        <p:spPr>
          <a:xfrm>
            <a:off x="0" y="0"/>
            <a:ext cx="1246981" cy="10287000"/>
          </a:xfrm>
          <a:custGeom>
            <a:rect b="b" l="l" r="r" t="t"/>
            <a:pathLst>
              <a:path extrusionOk="0" h="3479800" w="421818">
                <a:moveTo>
                  <a:pt x="0" y="0"/>
                </a:moveTo>
                <a:lnTo>
                  <a:pt x="421818" y="0"/>
                </a:lnTo>
                <a:lnTo>
                  <a:pt x="421818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>
            <a:off x="5797733" y="1898071"/>
            <a:ext cx="6692534" cy="6490858"/>
          </a:xfrm>
          <a:custGeom>
            <a:rect b="b" l="l" r="r" t="t"/>
            <a:pathLst>
              <a:path extrusionOk="0" h="2676120" w="2759269">
                <a:moveTo>
                  <a:pt x="0" y="0"/>
                </a:moveTo>
                <a:lnTo>
                  <a:pt x="2759269" y="0"/>
                </a:lnTo>
                <a:lnTo>
                  <a:pt x="2759269" y="2676120"/>
                </a:lnTo>
                <a:lnTo>
                  <a:pt x="0" y="2676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cxnSp>
        <p:nvCxnSpPr>
          <p:cNvPr id="353" name="Google Shape;353;p14"/>
          <p:cNvCxnSpPr/>
          <p:nvPr/>
        </p:nvCxnSpPr>
        <p:spPr>
          <a:xfrm rot="-5400000">
            <a:off x="11788775" y="5133975"/>
            <a:ext cx="10287000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4" name="Google Shape;354;p14"/>
          <p:cNvPicPr preferRelativeResize="0"/>
          <p:nvPr/>
        </p:nvPicPr>
        <p:blipFill rotWithShape="1">
          <a:blip r:embed="rId3">
            <a:alphaModFix/>
          </a:blip>
          <a:srcRect b="0" l="16692" r="16693" t="0"/>
          <a:stretch/>
        </p:blipFill>
        <p:spPr>
          <a:xfrm>
            <a:off x="6869360" y="2872723"/>
            <a:ext cx="4549280" cy="454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3884" y="971550"/>
            <a:ext cx="2057136" cy="160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89281" y="7055959"/>
            <a:ext cx="2767921" cy="276792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4"/>
          <p:cNvSpPr txBox="1"/>
          <p:nvPr/>
        </p:nvSpPr>
        <p:spPr>
          <a:xfrm rot="5400000">
            <a:off x="-2895556" y="4301366"/>
            <a:ext cx="6958082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FRESHMAN CLASS 2026</a:t>
            </a:r>
            <a:endParaRPr/>
          </a:p>
        </p:txBody>
      </p:sp>
      <p:sp>
        <p:nvSpPr>
          <p:cNvPr id="358" name="Google Shape;358;p14"/>
          <p:cNvSpPr txBox="1"/>
          <p:nvPr/>
        </p:nvSpPr>
        <p:spPr>
          <a:xfrm rot="5400000">
            <a:off x="13531912" y="3389644"/>
            <a:ext cx="8229600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RIDING INTO THE SUNSET</a:t>
            </a:r>
            <a:endParaRPr/>
          </a:p>
        </p:txBody>
      </p:sp>
      <p:sp>
        <p:nvSpPr>
          <p:cNvPr id="359" name="Google Shape;359;p14"/>
          <p:cNvSpPr txBox="1"/>
          <p:nvPr/>
        </p:nvSpPr>
        <p:spPr>
          <a:xfrm>
            <a:off x="2581181" y="8759619"/>
            <a:ext cx="13125639" cy="1064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Our Journey...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BDC4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5"/>
          <p:cNvSpPr/>
          <p:nvPr/>
        </p:nvSpPr>
        <p:spPr>
          <a:xfrm>
            <a:off x="0" y="0"/>
            <a:ext cx="1246981" cy="10287000"/>
          </a:xfrm>
          <a:custGeom>
            <a:rect b="b" l="l" r="r" t="t"/>
            <a:pathLst>
              <a:path extrusionOk="0" h="3479800" w="421818">
                <a:moveTo>
                  <a:pt x="0" y="0"/>
                </a:moveTo>
                <a:lnTo>
                  <a:pt x="421818" y="0"/>
                </a:lnTo>
                <a:lnTo>
                  <a:pt x="421818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sp>
        <p:nvSpPr>
          <p:cNvPr id="365" name="Google Shape;365;p15"/>
          <p:cNvSpPr/>
          <p:nvPr/>
        </p:nvSpPr>
        <p:spPr>
          <a:xfrm>
            <a:off x="1246981" y="0"/>
            <a:ext cx="6020583" cy="10287000"/>
          </a:xfrm>
          <a:custGeom>
            <a:rect b="b" l="l" r="r" t="t"/>
            <a:pathLst>
              <a:path extrusionOk="0" h="3479800" w="2036592">
                <a:moveTo>
                  <a:pt x="0" y="0"/>
                </a:moveTo>
                <a:lnTo>
                  <a:pt x="2036592" y="0"/>
                </a:lnTo>
                <a:lnTo>
                  <a:pt x="2036592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5B80AB"/>
          </a:solidFill>
          <a:ln>
            <a:noFill/>
          </a:ln>
        </p:spPr>
      </p:sp>
      <p:sp>
        <p:nvSpPr>
          <p:cNvPr id="366" name="Google Shape;366;p15"/>
          <p:cNvSpPr/>
          <p:nvPr/>
        </p:nvSpPr>
        <p:spPr>
          <a:xfrm>
            <a:off x="1645724" y="1561150"/>
            <a:ext cx="4065921" cy="4175760"/>
          </a:xfrm>
          <a:custGeom>
            <a:rect b="b" l="l" r="r" t="t"/>
            <a:pathLst>
              <a:path extrusionOk="0" h="3479800" w="2962420">
                <a:moveTo>
                  <a:pt x="0" y="0"/>
                </a:moveTo>
                <a:lnTo>
                  <a:pt x="2962420" y="0"/>
                </a:lnTo>
                <a:lnTo>
                  <a:pt x="2962420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0D2E8C"/>
          </a:solidFill>
          <a:ln>
            <a:noFill/>
          </a:ln>
        </p:spPr>
      </p:sp>
      <p:pic>
        <p:nvPicPr>
          <p:cNvPr id="367" name="Google Shape;367;p15"/>
          <p:cNvPicPr preferRelativeResize="0"/>
          <p:nvPr/>
        </p:nvPicPr>
        <p:blipFill rotWithShape="1">
          <a:blip r:embed="rId3">
            <a:alphaModFix/>
          </a:blip>
          <a:srcRect b="0" l="8300" r="8301" t="0"/>
          <a:stretch/>
        </p:blipFill>
        <p:spPr>
          <a:xfrm>
            <a:off x="1973625" y="1769525"/>
            <a:ext cx="3420475" cy="380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2501" y="8229263"/>
            <a:ext cx="246294" cy="35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02501" y="8714462"/>
            <a:ext cx="308707" cy="30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95283" y="9156518"/>
            <a:ext cx="288501" cy="19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02501" y="9488212"/>
            <a:ext cx="281284" cy="28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02501" y="9898232"/>
            <a:ext cx="361902" cy="325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5"/>
          <p:cNvCxnSpPr/>
          <p:nvPr/>
        </p:nvCxnSpPr>
        <p:spPr>
          <a:xfrm rot="-5400000">
            <a:off x="11788775" y="5133975"/>
            <a:ext cx="10287000" cy="0"/>
          </a:xfrm>
          <a:prstGeom prst="straightConnector1">
            <a:avLst/>
          </a:prstGeom>
          <a:noFill/>
          <a:ln cap="rnd" cmpd="sng" w="19050">
            <a:solidFill>
              <a:srgbClr val="0D2E8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4" name="Google Shape;374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068459" y="7484847"/>
            <a:ext cx="2767921" cy="276792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5"/>
          <p:cNvSpPr txBox="1"/>
          <p:nvPr/>
        </p:nvSpPr>
        <p:spPr>
          <a:xfrm>
            <a:off x="7917475" y="8149781"/>
            <a:ext cx="6189300" cy="21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595 S. Eucalyptus Ave., Rialto, CA., 92376</a:t>
            </a:r>
            <a:endParaRPr sz="1300"/>
          </a:p>
          <a:p>
            <a:pPr indent="0" lvl="0" marL="0" marR="0" rtl="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909-421-7500 ext.21116</a:t>
            </a:r>
            <a:endParaRPr sz="1300"/>
          </a:p>
          <a:p>
            <a:pPr indent="0" lvl="0" marL="0" marR="0" rtl="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jcuellar@rialtousd.org</a:t>
            </a:r>
            <a:endParaRPr sz="1300"/>
          </a:p>
          <a:p>
            <a:pPr indent="0" lvl="0" marL="0" marR="0" rtl="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https://kec.rialto.k12.ca.us/rialtohighschool</a:t>
            </a:r>
            <a:endParaRPr sz="1300"/>
          </a:p>
          <a:p>
            <a:pPr indent="0" lvl="0" marL="0" marR="0" rtl="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@rialtohighschoolknights</a:t>
            </a:r>
            <a:endParaRPr sz="1300"/>
          </a:p>
        </p:txBody>
      </p:sp>
      <p:sp>
        <p:nvSpPr>
          <p:cNvPr id="376" name="Google Shape;376;p15"/>
          <p:cNvSpPr txBox="1"/>
          <p:nvPr/>
        </p:nvSpPr>
        <p:spPr>
          <a:xfrm rot="5400000">
            <a:off x="-2834278" y="4362643"/>
            <a:ext cx="6958082" cy="290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FRESHMAN ACADEMY</a:t>
            </a:r>
            <a:endParaRPr/>
          </a:p>
        </p:txBody>
      </p:sp>
      <p:sp>
        <p:nvSpPr>
          <p:cNvPr id="377" name="Google Shape;377;p15"/>
          <p:cNvSpPr txBox="1"/>
          <p:nvPr/>
        </p:nvSpPr>
        <p:spPr>
          <a:xfrm>
            <a:off x="1246975" y="219075"/>
            <a:ext cx="63099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Stay in</a:t>
            </a:r>
            <a:r>
              <a:rPr lang="en-US"/>
              <a:t>     </a:t>
            </a:r>
            <a:r>
              <a:rPr b="0" i="0" lang="en-US" sz="75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touch</a:t>
            </a:r>
            <a:endParaRPr/>
          </a:p>
        </p:txBody>
      </p:sp>
      <p:sp>
        <p:nvSpPr>
          <p:cNvPr id="378" name="Google Shape;378;p15"/>
          <p:cNvSpPr txBox="1"/>
          <p:nvPr/>
        </p:nvSpPr>
        <p:spPr>
          <a:xfrm rot="5400000">
            <a:off x="13563468" y="4985384"/>
            <a:ext cx="8229600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02 AUGUST 2022</a:t>
            </a:r>
            <a:endParaRPr/>
          </a:p>
        </p:txBody>
      </p:sp>
      <p:sp>
        <p:nvSpPr>
          <p:cNvPr id="379" name="Google Shape;379;p15"/>
          <p:cNvSpPr txBox="1"/>
          <p:nvPr/>
        </p:nvSpPr>
        <p:spPr>
          <a:xfrm>
            <a:off x="11220407" y="2920343"/>
            <a:ext cx="3175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Attendance</a:t>
            </a:r>
            <a:endParaRPr/>
          </a:p>
        </p:txBody>
      </p:sp>
      <p:sp>
        <p:nvSpPr>
          <p:cNvPr id="380" name="Google Shape;380;p15"/>
          <p:cNvSpPr txBox="1"/>
          <p:nvPr/>
        </p:nvSpPr>
        <p:spPr>
          <a:xfrm>
            <a:off x="9576677" y="3927350"/>
            <a:ext cx="7101000" cy="12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Vanessa Carrillo </a:t>
            </a:r>
            <a:endParaRPr b="0" i="0" sz="3399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(909) 421-7500 ext. 21176</a:t>
            </a:r>
            <a:endParaRPr/>
          </a:p>
        </p:txBody>
      </p:sp>
      <p:sp>
        <p:nvSpPr>
          <p:cNvPr id="381" name="Google Shape;381;p15"/>
          <p:cNvSpPr txBox="1"/>
          <p:nvPr/>
        </p:nvSpPr>
        <p:spPr>
          <a:xfrm>
            <a:off x="9749752" y="1457950"/>
            <a:ext cx="6927900" cy="12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Yanet Arrellano</a:t>
            </a:r>
            <a:endParaRPr b="0" i="0" sz="3399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(909) 421-7500 ext. 21116</a:t>
            </a:r>
            <a:endParaRPr/>
          </a:p>
        </p:txBody>
      </p:sp>
      <p:sp>
        <p:nvSpPr>
          <p:cNvPr id="382" name="Google Shape;382;p15"/>
          <p:cNvSpPr txBox="1"/>
          <p:nvPr/>
        </p:nvSpPr>
        <p:spPr>
          <a:xfrm>
            <a:off x="5900025" y="1913350"/>
            <a:ext cx="3175500" cy="15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99">
                <a:latin typeface="Cardo"/>
                <a:ea typeface="Cardo"/>
                <a:cs typeface="Cardo"/>
                <a:sym typeface="Cardo"/>
              </a:rPr>
              <a:t>How can we help?</a:t>
            </a:r>
            <a:endParaRPr sz="500"/>
          </a:p>
        </p:txBody>
      </p:sp>
      <p:sp>
        <p:nvSpPr>
          <p:cNvPr id="383" name="Google Shape;383;p15"/>
          <p:cNvSpPr txBox="1"/>
          <p:nvPr/>
        </p:nvSpPr>
        <p:spPr>
          <a:xfrm>
            <a:off x="11220395" y="5582925"/>
            <a:ext cx="381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Health Office</a:t>
            </a:r>
            <a:endParaRPr/>
          </a:p>
        </p:txBody>
      </p:sp>
      <p:sp>
        <p:nvSpPr>
          <p:cNvPr id="384" name="Google Shape;384;p15"/>
          <p:cNvSpPr txBox="1"/>
          <p:nvPr/>
        </p:nvSpPr>
        <p:spPr>
          <a:xfrm>
            <a:off x="10500553" y="6638650"/>
            <a:ext cx="4879500" cy="12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Tammy Elssmann </a:t>
            </a:r>
            <a:endParaRPr b="0" i="0" sz="3399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(909) 421-7500 </a:t>
            </a:r>
            <a:endParaRPr/>
          </a:p>
        </p:txBody>
      </p:sp>
      <p:sp>
        <p:nvSpPr>
          <p:cNvPr id="385" name="Google Shape;385;p15"/>
          <p:cNvSpPr/>
          <p:nvPr/>
        </p:nvSpPr>
        <p:spPr>
          <a:xfrm>
            <a:off x="1645724" y="5867275"/>
            <a:ext cx="4065921" cy="4175760"/>
          </a:xfrm>
          <a:custGeom>
            <a:rect b="b" l="l" r="r" t="t"/>
            <a:pathLst>
              <a:path extrusionOk="0" h="3479800" w="2962420">
                <a:moveTo>
                  <a:pt x="0" y="0"/>
                </a:moveTo>
                <a:lnTo>
                  <a:pt x="2962420" y="0"/>
                </a:lnTo>
                <a:lnTo>
                  <a:pt x="2962420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0D2E8C"/>
          </a:solidFill>
          <a:ln>
            <a:noFill/>
          </a:ln>
        </p:spPr>
      </p:sp>
      <p:pic>
        <p:nvPicPr>
          <p:cNvPr id="386" name="Google Shape;38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73625" y="6236375"/>
            <a:ext cx="3420475" cy="3420448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5"/>
          <p:cNvSpPr txBox="1"/>
          <p:nvPr/>
        </p:nvSpPr>
        <p:spPr>
          <a:xfrm>
            <a:off x="11331150" y="516658"/>
            <a:ext cx="2719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Freshman</a:t>
            </a:r>
            <a:endParaRPr/>
          </a:p>
        </p:txBody>
      </p:sp>
      <p:sp>
        <p:nvSpPr>
          <p:cNvPr id="388" name="Google Shape;388;p15"/>
          <p:cNvSpPr txBox="1"/>
          <p:nvPr/>
        </p:nvSpPr>
        <p:spPr>
          <a:xfrm>
            <a:off x="6110400" y="6111758"/>
            <a:ext cx="2719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9">
                <a:latin typeface="Cardo"/>
                <a:ea typeface="Cardo"/>
                <a:cs typeface="Cardo"/>
                <a:sym typeface="Cardo"/>
              </a:rPr>
              <a:t>Remind Ap</a:t>
            </a:r>
            <a:endParaRPr sz="3799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80AB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0" y="0"/>
            <a:ext cx="1246981" cy="10287000"/>
          </a:xfrm>
          <a:custGeom>
            <a:rect b="b" l="l" r="r" t="t"/>
            <a:pathLst>
              <a:path extrusionOk="0" h="3479800" w="421818">
                <a:moveTo>
                  <a:pt x="0" y="0"/>
                </a:moveTo>
                <a:lnTo>
                  <a:pt x="421818" y="0"/>
                </a:lnTo>
                <a:lnTo>
                  <a:pt x="421818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10053" l="52016" r="0" t="22211"/>
          <a:stretch/>
        </p:blipFill>
        <p:spPr>
          <a:xfrm>
            <a:off x="1879181" y="1083566"/>
            <a:ext cx="3931187" cy="4059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9242" r="9241" t="0"/>
          <a:stretch/>
        </p:blipFill>
        <p:spPr>
          <a:xfrm>
            <a:off x="7058143" y="2830195"/>
            <a:ext cx="3420002" cy="334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221" y="7264312"/>
            <a:ext cx="2767921" cy="276792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 rot="5400000">
            <a:off x="-2834278" y="4362643"/>
            <a:ext cx="6958082" cy="290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FFESHMAN CLASS OF 2026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5846277" y="941202"/>
            <a:ext cx="10772034" cy="888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2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33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RHS Administrative Team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2002688" y="6659563"/>
            <a:ext cx="3032092" cy="4965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Principal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2002688" y="5897245"/>
            <a:ext cx="3032092" cy="578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Dr. Sweeny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7058143" y="8161020"/>
            <a:ext cx="3420002" cy="8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Assistant Principal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Freshman Academy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7187529" y="6504305"/>
            <a:ext cx="3013042" cy="1149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Johanna Cuellar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12447245" y="3373121"/>
            <a:ext cx="4024406" cy="898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Assistant Principal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Sophmore Academy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12237733" y="2251710"/>
            <a:ext cx="4611042" cy="578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Germaine A. Gray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12698661" y="5135245"/>
            <a:ext cx="3207307" cy="578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Linda Merino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12698661" y="6238875"/>
            <a:ext cx="3499773" cy="814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Assistant Principal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Junior Academy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12557240" y="7819390"/>
            <a:ext cx="3521576" cy="578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Michael Pfiffer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12730088" y="8812530"/>
            <a:ext cx="3175880" cy="814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Assistant Principal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Senior Academy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80AB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0" y="0"/>
            <a:ext cx="1246981" cy="10287000"/>
          </a:xfrm>
          <a:custGeom>
            <a:rect b="b" l="l" r="r" t="t"/>
            <a:pathLst>
              <a:path extrusionOk="0" h="3479800" w="421818">
                <a:moveTo>
                  <a:pt x="0" y="0"/>
                </a:moveTo>
                <a:lnTo>
                  <a:pt x="421818" y="0"/>
                </a:lnTo>
                <a:lnTo>
                  <a:pt x="421818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sp>
        <p:nvSpPr>
          <p:cNvPr id="124" name="Google Shape;124;p3"/>
          <p:cNvSpPr/>
          <p:nvPr/>
        </p:nvSpPr>
        <p:spPr>
          <a:xfrm>
            <a:off x="13354248" y="4550846"/>
            <a:ext cx="4933752" cy="5736154"/>
          </a:xfrm>
          <a:custGeom>
            <a:rect b="b" l="l" r="r" t="t"/>
            <a:pathLst>
              <a:path extrusionOk="0" h="1940378" w="1668948">
                <a:moveTo>
                  <a:pt x="0" y="0"/>
                </a:moveTo>
                <a:lnTo>
                  <a:pt x="1668948" y="0"/>
                </a:lnTo>
                <a:lnTo>
                  <a:pt x="1668948" y="1940378"/>
                </a:lnTo>
                <a:lnTo>
                  <a:pt x="0" y="1940378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sp>
        <p:nvSpPr>
          <p:cNvPr id="125" name="Google Shape;125;p3"/>
          <p:cNvSpPr/>
          <p:nvPr/>
        </p:nvSpPr>
        <p:spPr>
          <a:xfrm>
            <a:off x="8420497" y="4550846"/>
            <a:ext cx="4933752" cy="5736154"/>
          </a:xfrm>
          <a:custGeom>
            <a:rect b="b" l="l" r="r" t="t"/>
            <a:pathLst>
              <a:path extrusionOk="0" h="1940378" w="1668948">
                <a:moveTo>
                  <a:pt x="0" y="0"/>
                </a:moveTo>
                <a:lnTo>
                  <a:pt x="1668948" y="0"/>
                </a:lnTo>
                <a:lnTo>
                  <a:pt x="1668948" y="1940378"/>
                </a:lnTo>
                <a:lnTo>
                  <a:pt x="0" y="1940378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 b="12052" l="0" r="0" t="12053"/>
          <a:stretch/>
        </p:blipFill>
        <p:spPr>
          <a:xfrm>
            <a:off x="8420497" y="0"/>
            <a:ext cx="9867503" cy="4550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761" y="7256302"/>
            <a:ext cx="2767921" cy="27679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3"/>
          <p:cNvGrpSpPr/>
          <p:nvPr/>
        </p:nvGrpSpPr>
        <p:grpSpPr>
          <a:xfrm>
            <a:off x="2327617" y="1544580"/>
            <a:ext cx="5700360" cy="5295402"/>
            <a:chOff x="0" y="161925"/>
            <a:chExt cx="7600480" cy="7060536"/>
          </a:xfrm>
        </p:grpSpPr>
        <p:sp>
          <p:nvSpPr>
            <p:cNvPr id="129" name="Google Shape;129;p3"/>
            <p:cNvSpPr txBox="1"/>
            <p:nvPr/>
          </p:nvSpPr>
          <p:spPr>
            <a:xfrm>
              <a:off x="0" y="161925"/>
              <a:ext cx="7600480" cy="16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800" u="none" cap="none" strike="noStrike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Counselors</a:t>
              </a: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0" y="2098010"/>
              <a:ext cx="7600480" cy="5124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80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Guiding students in developing their educational and career plans</a:t>
              </a:r>
              <a:endParaRPr/>
            </a:p>
            <a:p>
              <a:pPr indent="0" lvl="0" marL="0" marR="0" rtl="0" algn="l">
                <a:lnSpc>
                  <a:spcPct val="180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99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lnSpc>
                  <a:spcPct val="180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Support Students by Alpha</a:t>
              </a:r>
              <a:endParaRPr/>
            </a:p>
            <a:p>
              <a:pPr indent="0" lvl="0" marL="0" marR="0" rtl="0" algn="l">
                <a:lnSpc>
                  <a:spcPct val="180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99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sp>
        <p:nvSpPr>
          <p:cNvPr id="131" name="Google Shape;131;p3"/>
          <p:cNvSpPr txBox="1"/>
          <p:nvPr/>
        </p:nvSpPr>
        <p:spPr>
          <a:xfrm rot="5400000">
            <a:off x="-2834278" y="4362643"/>
            <a:ext cx="6958082" cy="290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FRESHMAN CLASS | RHS | 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8420497" y="4951926"/>
            <a:ext cx="3095625" cy="4773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Mrs. Bertodo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8425061" y="5478414"/>
            <a:ext cx="3095625" cy="6248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1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A-Char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8420497" y="6429393"/>
            <a:ext cx="3095625" cy="477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Mrs. Conner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8425061" y="6858156"/>
            <a:ext cx="3095625" cy="6248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1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Chas-Gomez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8420497" y="7781423"/>
            <a:ext cx="3095625" cy="477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Mrs. Gomez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8425061" y="8242116"/>
            <a:ext cx="3095625" cy="6248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1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Gon-Malag</a:t>
            </a: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8420497" y="9052941"/>
            <a:ext cx="3095625" cy="477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Mrs. Castillo</a:t>
            </a:r>
            <a:endParaRPr/>
          </a:p>
        </p:txBody>
      </p:sp>
      <p:sp>
        <p:nvSpPr>
          <p:cNvPr id="139" name="Google Shape;139;p3"/>
          <p:cNvSpPr txBox="1"/>
          <p:nvPr/>
        </p:nvSpPr>
        <p:spPr>
          <a:xfrm>
            <a:off x="15192375" y="4951927"/>
            <a:ext cx="3095625" cy="477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Mrs. Williams</a:t>
            </a:r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15192375" y="6429393"/>
            <a:ext cx="3095625" cy="477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Mrs. Amanda</a:t>
            </a:r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15192375" y="7781423"/>
            <a:ext cx="3095625" cy="477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Mr. Piggue</a:t>
            </a:r>
            <a:endParaRPr/>
          </a:p>
        </p:txBody>
      </p:sp>
      <p:sp>
        <p:nvSpPr>
          <p:cNvPr id="142" name="Google Shape;142;p3"/>
          <p:cNvSpPr txBox="1"/>
          <p:nvPr/>
        </p:nvSpPr>
        <p:spPr>
          <a:xfrm>
            <a:off x="4150564" y="9556429"/>
            <a:ext cx="309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Ms. Johnson</a:t>
            </a:r>
            <a:endParaRPr/>
          </a:p>
        </p:txBody>
      </p:sp>
      <p:sp>
        <p:nvSpPr>
          <p:cNvPr id="143" name="Google Shape;143;p3"/>
          <p:cNvSpPr txBox="1"/>
          <p:nvPr/>
        </p:nvSpPr>
        <p:spPr>
          <a:xfrm>
            <a:off x="15192375" y="5381131"/>
            <a:ext cx="3095625" cy="6248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1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Perej-Sam</a:t>
            </a:r>
            <a:endParaRPr/>
          </a:p>
        </p:txBody>
      </p:sp>
      <p:sp>
        <p:nvSpPr>
          <p:cNvPr id="144" name="Google Shape;144;p3"/>
          <p:cNvSpPr txBox="1"/>
          <p:nvPr/>
        </p:nvSpPr>
        <p:spPr>
          <a:xfrm>
            <a:off x="15192375" y="6813681"/>
            <a:ext cx="3095625" cy="6248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1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Sanchez-Z</a:t>
            </a:r>
            <a:endParaRPr/>
          </a:p>
        </p:txBody>
      </p:sp>
      <p:sp>
        <p:nvSpPr>
          <p:cNvPr id="145" name="Google Shape;145;p3"/>
          <p:cNvSpPr txBox="1"/>
          <p:nvPr/>
        </p:nvSpPr>
        <p:spPr>
          <a:xfrm>
            <a:off x="15192375" y="8428115"/>
            <a:ext cx="309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1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Identified</a:t>
            </a:r>
            <a:endParaRPr/>
          </a:p>
        </p:txBody>
      </p:sp>
      <p:sp>
        <p:nvSpPr>
          <p:cNvPr id="146" name="Google Shape;146;p3"/>
          <p:cNvSpPr txBox="1"/>
          <p:nvPr/>
        </p:nvSpPr>
        <p:spPr>
          <a:xfrm>
            <a:off x="8425061" y="9482709"/>
            <a:ext cx="3095625" cy="6248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1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Malah-Pereira</a:t>
            </a:r>
            <a:endParaRPr/>
          </a:p>
        </p:txBody>
      </p:sp>
      <p:sp>
        <p:nvSpPr>
          <p:cNvPr id="147" name="Google Shape;147;p3"/>
          <p:cNvSpPr txBox="1"/>
          <p:nvPr/>
        </p:nvSpPr>
        <p:spPr>
          <a:xfrm>
            <a:off x="4150564" y="6668532"/>
            <a:ext cx="3877413" cy="1996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1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sng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Wellness Center</a:t>
            </a:r>
            <a:endParaRPr/>
          </a:p>
          <a:p>
            <a:pPr indent="0" lvl="0" marL="0" marR="0" rtl="0" algn="l">
              <a:lnSpc>
                <a:spcPct val="181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Social &amp; Emotional Support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80AB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/>
          <p:nvPr/>
        </p:nvSpPr>
        <p:spPr>
          <a:xfrm>
            <a:off x="0" y="0"/>
            <a:ext cx="1246981" cy="10287000"/>
          </a:xfrm>
          <a:custGeom>
            <a:rect b="b" l="l" r="r" t="t"/>
            <a:pathLst>
              <a:path extrusionOk="0" h="3479800" w="421818">
                <a:moveTo>
                  <a:pt x="0" y="0"/>
                </a:moveTo>
                <a:lnTo>
                  <a:pt x="421818" y="0"/>
                </a:lnTo>
                <a:lnTo>
                  <a:pt x="421818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sp>
        <p:nvSpPr>
          <p:cNvPr id="153" name="Google Shape;153;p4"/>
          <p:cNvSpPr/>
          <p:nvPr/>
        </p:nvSpPr>
        <p:spPr>
          <a:xfrm>
            <a:off x="13354248" y="4550846"/>
            <a:ext cx="4933752" cy="5736154"/>
          </a:xfrm>
          <a:custGeom>
            <a:rect b="b" l="l" r="r" t="t"/>
            <a:pathLst>
              <a:path extrusionOk="0" h="1940378" w="1668948">
                <a:moveTo>
                  <a:pt x="0" y="0"/>
                </a:moveTo>
                <a:lnTo>
                  <a:pt x="1668948" y="0"/>
                </a:lnTo>
                <a:lnTo>
                  <a:pt x="1668948" y="1940378"/>
                </a:lnTo>
                <a:lnTo>
                  <a:pt x="0" y="1940378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sp>
        <p:nvSpPr>
          <p:cNvPr id="154" name="Google Shape;154;p4"/>
          <p:cNvSpPr/>
          <p:nvPr/>
        </p:nvSpPr>
        <p:spPr>
          <a:xfrm>
            <a:off x="8420497" y="4550846"/>
            <a:ext cx="4933752" cy="5736154"/>
          </a:xfrm>
          <a:custGeom>
            <a:rect b="b" l="l" r="r" t="t"/>
            <a:pathLst>
              <a:path extrusionOk="0" h="1940378" w="1668948">
                <a:moveTo>
                  <a:pt x="0" y="0"/>
                </a:moveTo>
                <a:lnTo>
                  <a:pt x="1668948" y="0"/>
                </a:lnTo>
                <a:lnTo>
                  <a:pt x="1668948" y="1940378"/>
                </a:lnTo>
                <a:lnTo>
                  <a:pt x="0" y="1940378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 b="15409" l="0" r="0" t="15410"/>
          <a:stretch/>
        </p:blipFill>
        <p:spPr>
          <a:xfrm>
            <a:off x="8420497" y="0"/>
            <a:ext cx="9867503" cy="4550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761" y="7256302"/>
            <a:ext cx="2767921" cy="276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03353" y="4783193"/>
            <a:ext cx="5245361" cy="5245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4"/>
          <p:cNvGrpSpPr/>
          <p:nvPr/>
        </p:nvGrpSpPr>
        <p:grpSpPr>
          <a:xfrm>
            <a:off x="2327617" y="1544580"/>
            <a:ext cx="5700375" cy="4606789"/>
            <a:chOff x="0" y="161925"/>
            <a:chExt cx="7600500" cy="6142385"/>
          </a:xfrm>
        </p:grpSpPr>
        <p:sp>
          <p:nvSpPr>
            <p:cNvPr id="159" name="Google Shape;159;p4"/>
            <p:cNvSpPr txBox="1"/>
            <p:nvPr/>
          </p:nvSpPr>
          <p:spPr>
            <a:xfrm>
              <a:off x="0" y="161925"/>
              <a:ext cx="7600480" cy="16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800" u="none" cap="none" strike="noStrike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TBS</a:t>
              </a:r>
              <a:endParaRPr/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0" y="2098010"/>
              <a:ext cx="7600500" cy="42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80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Theraputic Support Strategist</a:t>
              </a:r>
              <a:endParaRPr/>
            </a:p>
            <a:p>
              <a:pPr indent="0" lvl="0" marL="0" marR="0" rtl="0" algn="l">
                <a:lnSpc>
                  <a:spcPct val="180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99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lnSpc>
                  <a:spcPct val="180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Michael </a:t>
              </a:r>
              <a:r>
                <a:rPr b="0" i="0" lang="en-US" sz="2499" u="none" cap="none" strike="noStrike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Arrington MS , MFT</a:t>
              </a:r>
              <a:endParaRPr/>
            </a:p>
            <a:p>
              <a:pPr indent="0" lvl="0" marL="0" marR="0" rtl="0" algn="l">
                <a:lnSpc>
                  <a:spcPct val="180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marringt@rialtousd.org</a:t>
              </a:r>
              <a:endParaRPr/>
            </a:p>
            <a:p>
              <a:pPr indent="0" lvl="0" marL="0" marR="0" rtl="0" algn="l">
                <a:lnSpc>
                  <a:spcPct val="180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99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sp>
        <p:nvSpPr>
          <p:cNvPr id="161" name="Google Shape;161;p4"/>
          <p:cNvSpPr txBox="1"/>
          <p:nvPr/>
        </p:nvSpPr>
        <p:spPr>
          <a:xfrm rot="5400000">
            <a:off x="-2834278" y="4362643"/>
            <a:ext cx="6958082" cy="290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FRESHMAN CLASS | RHS | </a:t>
            </a:r>
            <a:endParaRPr/>
          </a:p>
        </p:txBody>
      </p:sp>
      <p:sp>
        <p:nvSpPr>
          <p:cNvPr id="162" name="Google Shape;162;p4"/>
          <p:cNvSpPr txBox="1"/>
          <p:nvPr/>
        </p:nvSpPr>
        <p:spPr>
          <a:xfrm>
            <a:off x="4150564" y="6668532"/>
            <a:ext cx="3877413" cy="1996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301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81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Social &amp; Emotional Support</a:t>
            </a:r>
            <a:endParaRPr/>
          </a:p>
        </p:txBody>
      </p:sp>
      <p:sp>
        <p:nvSpPr>
          <p:cNvPr id="163" name="Google Shape;163;p4"/>
          <p:cNvSpPr txBox="1"/>
          <p:nvPr/>
        </p:nvSpPr>
        <p:spPr>
          <a:xfrm>
            <a:off x="8420497" y="5756036"/>
            <a:ext cx="3877413" cy="1996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301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81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Request for Assistance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80AB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/>
          <p:nvPr/>
        </p:nvSpPr>
        <p:spPr>
          <a:xfrm>
            <a:off x="0" y="0"/>
            <a:ext cx="1246981" cy="10287000"/>
          </a:xfrm>
          <a:custGeom>
            <a:rect b="b" l="l" r="r" t="t"/>
            <a:pathLst>
              <a:path extrusionOk="0" h="3479800" w="421818">
                <a:moveTo>
                  <a:pt x="0" y="0"/>
                </a:moveTo>
                <a:lnTo>
                  <a:pt x="421818" y="0"/>
                </a:lnTo>
                <a:lnTo>
                  <a:pt x="421818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sp>
        <p:nvSpPr>
          <p:cNvPr id="169" name="Google Shape;169;p5"/>
          <p:cNvSpPr/>
          <p:nvPr/>
        </p:nvSpPr>
        <p:spPr>
          <a:xfrm>
            <a:off x="13354248" y="4550846"/>
            <a:ext cx="4933752" cy="5736154"/>
          </a:xfrm>
          <a:custGeom>
            <a:rect b="b" l="l" r="r" t="t"/>
            <a:pathLst>
              <a:path extrusionOk="0" h="1940378" w="1668948">
                <a:moveTo>
                  <a:pt x="0" y="0"/>
                </a:moveTo>
                <a:lnTo>
                  <a:pt x="1668948" y="0"/>
                </a:lnTo>
                <a:lnTo>
                  <a:pt x="1668948" y="1940378"/>
                </a:lnTo>
                <a:lnTo>
                  <a:pt x="0" y="1940378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sp>
        <p:nvSpPr>
          <p:cNvPr id="170" name="Google Shape;170;p5"/>
          <p:cNvSpPr/>
          <p:nvPr/>
        </p:nvSpPr>
        <p:spPr>
          <a:xfrm>
            <a:off x="8420497" y="4550846"/>
            <a:ext cx="4933752" cy="5736154"/>
          </a:xfrm>
          <a:custGeom>
            <a:rect b="b" l="l" r="r" t="t"/>
            <a:pathLst>
              <a:path extrusionOk="0" h="1940378" w="1668948">
                <a:moveTo>
                  <a:pt x="0" y="0"/>
                </a:moveTo>
                <a:lnTo>
                  <a:pt x="1668948" y="0"/>
                </a:lnTo>
                <a:lnTo>
                  <a:pt x="1668948" y="1940378"/>
                </a:lnTo>
                <a:lnTo>
                  <a:pt x="0" y="1940378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pic>
        <p:nvPicPr>
          <p:cNvPr id="171" name="Google Shape;171;p5"/>
          <p:cNvPicPr preferRelativeResize="0"/>
          <p:nvPr/>
        </p:nvPicPr>
        <p:blipFill rotWithShape="1">
          <a:blip r:embed="rId3">
            <a:alphaModFix/>
          </a:blip>
          <a:srcRect b="12711" l="0" r="2951" t="0"/>
          <a:stretch/>
        </p:blipFill>
        <p:spPr>
          <a:xfrm>
            <a:off x="8507534" y="473387"/>
            <a:ext cx="4095819" cy="3688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761" y="7256302"/>
            <a:ext cx="2767921" cy="276792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2327617" y="1585061"/>
            <a:ext cx="5700360" cy="1174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Link Crew</a:t>
            </a:r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2327617" y="2896631"/>
            <a:ext cx="5700360" cy="3489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Advisor</a:t>
            </a:r>
            <a:endParaRPr/>
          </a:p>
          <a:p>
            <a:pPr indent="0" lvl="0" marL="0" marR="0" rtl="0" algn="l">
              <a:lnSpc>
                <a:spcPct val="18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Heather Bartlett</a:t>
            </a:r>
            <a:endParaRPr/>
          </a:p>
          <a:p>
            <a:pPr indent="0" lvl="0" marL="0" marR="0" rtl="0" algn="l">
              <a:lnSpc>
                <a:spcPct val="18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99" u="none" cap="none" strike="noStrike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8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hbartlett@rialtousd.org</a:t>
            </a:r>
            <a:endParaRPr/>
          </a:p>
          <a:p>
            <a:pPr indent="0" lvl="0" marL="0" marR="0" rtl="0" algn="l">
              <a:lnSpc>
                <a:spcPct val="1607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5" name="Google Shape;175;p5"/>
          <p:cNvSpPr txBox="1"/>
          <p:nvPr/>
        </p:nvSpPr>
        <p:spPr>
          <a:xfrm rot="5400000">
            <a:off x="-2834278" y="4362643"/>
            <a:ext cx="6958082" cy="290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FRESHMAN CLASS | RHS | 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8540314" y="5962275"/>
            <a:ext cx="4694100" cy="4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6506" lvl="1" marL="613012" marR="0" rtl="0" algn="l">
              <a:lnSpc>
                <a:spcPct val="181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9"/>
              <a:buFont typeface="Arial"/>
              <a:buChar char="•"/>
            </a:pPr>
            <a:r>
              <a:rPr b="0" i="0" lang="en-US" sz="283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Orientation</a:t>
            </a:r>
            <a:endParaRPr/>
          </a:p>
          <a:p>
            <a:pPr indent="-306506" lvl="1" marL="613012" marR="0" rtl="0" algn="l">
              <a:lnSpc>
                <a:spcPct val="181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9"/>
              <a:buFont typeface="Arial"/>
              <a:buChar char="•"/>
            </a:pPr>
            <a:r>
              <a:rPr b="0" i="0" lang="en-US" sz="283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Academic Follow-Up</a:t>
            </a:r>
            <a:endParaRPr/>
          </a:p>
          <a:p>
            <a:pPr indent="-306506" lvl="1" marL="613012" marR="0" rtl="0" algn="l">
              <a:lnSpc>
                <a:spcPct val="181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9"/>
              <a:buFont typeface="Arial"/>
              <a:buChar char="•"/>
            </a:pPr>
            <a:r>
              <a:rPr b="0" i="0" lang="en-US" sz="283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Social </a:t>
            </a:r>
            <a:r>
              <a:rPr lang="en-US" sz="2839">
                <a:latin typeface="Roboto Mono"/>
                <a:ea typeface="Roboto Mono"/>
                <a:cs typeface="Roboto Mono"/>
                <a:sym typeface="Roboto Mono"/>
              </a:rPr>
              <a:t>Activities</a:t>
            </a:r>
            <a:endParaRPr/>
          </a:p>
          <a:p>
            <a:pPr indent="-306506" lvl="1" marL="613012" marR="0" rtl="0" algn="l">
              <a:lnSpc>
                <a:spcPct val="181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9"/>
              <a:buFont typeface="Arial"/>
              <a:buChar char="•"/>
            </a:pPr>
            <a:r>
              <a:rPr b="0" i="0" lang="en-US" sz="283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Link Crew Leader Peer Support</a:t>
            </a:r>
            <a:endParaRPr/>
          </a:p>
          <a:p>
            <a:pPr indent="0" lvl="0" marL="0" marR="0" rtl="0" algn="l">
              <a:lnSpc>
                <a:spcPct val="1937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39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8725951" y="3952250"/>
            <a:ext cx="4371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351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sng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About Link Crew</a:t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13882418" y="3952254"/>
            <a:ext cx="3877413" cy="1538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351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sng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Orientation</a:t>
            </a:r>
            <a:endParaRPr/>
          </a:p>
        </p:txBody>
      </p:sp>
      <p:sp>
        <p:nvSpPr>
          <p:cNvPr id="179" name="Google Shape;179;p5"/>
          <p:cNvSpPr txBox="1"/>
          <p:nvPr/>
        </p:nvSpPr>
        <p:spPr>
          <a:xfrm>
            <a:off x="13474066" y="5962275"/>
            <a:ext cx="4694100" cy="29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6506" lvl="1" marL="613012" marR="0" rtl="0" algn="l">
              <a:lnSpc>
                <a:spcPct val="181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9"/>
              <a:buFont typeface="Arial"/>
              <a:buChar char="•"/>
            </a:pPr>
            <a:r>
              <a:rPr b="0" i="0" lang="en-US" sz="283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8:00 am -12:00 pm</a:t>
            </a:r>
            <a:endParaRPr/>
          </a:p>
          <a:p>
            <a:pPr indent="-328095" lvl="1" marL="656193" marR="0" rtl="0" algn="l">
              <a:lnSpc>
                <a:spcPct val="181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39"/>
              <a:buFont typeface="Arial"/>
              <a:buChar char="•"/>
            </a:pPr>
            <a:r>
              <a:rPr b="0" i="0" lang="en-US" sz="303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08/03/2022</a:t>
            </a:r>
            <a:endParaRPr/>
          </a:p>
          <a:p>
            <a:pPr indent="-328095" lvl="1" marL="656193" marR="0" rtl="0" algn="l">
              <a:lnSpc>
                <a:spcPct val="181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39"/>
              <a:buFont typeface="Arial"/>
              <a:buChar char="•"/>
            </a:pPr>
            <a:r>
              <a:rPr b="0" i="0" lang="en-US" sz="303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Drop off</a:t>
            </a:r>
            <a:endParaRPr/>
          </a:p>
          <a:p>
            <a:pPr indent="-328095" lvl="1" marL="656193" marR="0" rtl="0" algn="l">
              <a:lnSpc>
                <a:spcPct val="181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39"/>
              <a:buFont typeface="Arial"/>
              <a:buChar char="•"/>
            </a:pPr>
            <a:r>
              <a:rPr b="0" i="0" lang="en-US" sz="3039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Pick Up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80AB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6"/>
          <p:cNvCxnSpPr/>
          <p:nvPr/>
        </p:nvCxnSpPr>
        <p:spPr>
          <a:xfrm rot="-5400000">
            <a:off x="3262559" y="6726984"/>
            <a:ext cx="7110508" cy="0"/>
          </a:xfrm>
          <a:prstGeom prst="straightConnector1">
            <a:avLst/>
          </a:prstGeom>
          <a:noFill/>
          <a:ln cap="rnd" cmpd="sng" w="9525">
            <a:solidFill>
              <a:srgbClr val="FDFDF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6"/>
          <p:cNvCxnSpPr/>
          <p:nvPr/>
        </p:nvCxnSpPr>
        <p:spPr>
          <a:xfrm rot="-5400000">
            <a:off x="9161914" y="6726984"/>
            <a:ext cx="7110508" cy="0"/>
          </a:xfrm>
          <a:prstGeom prst="straightConnector1">
            <a:avLst/>
          </a:prstGeom>
          <a:noFill/>
          <a:ln cap="rnd" cmpd="sng" w="9525">
            <a:solidFill>
              <a:srgbClr val="FDFDF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6"/>
          <p:cNvCxnSpPr/>
          <p:nvPr/>
        </p:nvCxnSpPr>
        <p:spPr>
          <a:xfrm>
            <a:off x="1246981" y="3176492"/>
            <a:ext cx="17041019" cy="0"/>
          </a:xfrm>
          <a:prstGeom prst="straightConnector1">
            <a:avLst/>
          </a:prstGeom>
          <a:noFill/>
          <a:ln cap="rnd" cmpd="sng" w="9525">
            <a:solidFill>
              <a:srgbClr val="FDFDF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6"/>
          <p:cNvSpPr/>
          <p:nvPr/>
        </p:nvSpPr>
        <p:spPr>
          <a:xfrm>
            <a:off x="0" y="0"/>
            <a:ext cx="1246981" cy="10287000"/>
          </a:xfrm>
          <a:custGeom>
            <a:rect b="b" l="l" r="r" t="t"/>
            <a:pathLst>
              <a:path extrusionOk="0" h="3479800" w="421818">
                <a:moveTo>
                  <a:pt x="0" y="0"/>
                </a:moveTo>
                <a:lnTo>
                  <a:pt x="421818" y="0"/>
                </a:lnTo>
                <a:lnTo>
                  <a:pt x="421818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33288" y="1028700"/>
            <a:ext cx="768837" cy="53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024" y="8663057"/>
            <a:ext cx="1536546" cy="153654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 txBox="1"/>
          <p:nvPr/>
        </p:nvSpPr>
        <p:spPr>
          <a:xfrm>
            <a:off x="8043007" y="408649"/>
            <a:ext cx="2859720" cy="465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Respect</a:t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2543631" y="3443192"/>
            <a:ext cx="2859720" cy="1856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  <a:endParaRPr/>
          </a:p>
        </p:txBody>
      </p:sp>
      <p:sp>
        <p:nvSpPr>
          <p:cNvPr id="192" name="Google Shape;192;p6"/>
          <p:cNvSpPr txBox="1"/>
          <p:nvPr/>
        </p:nvSpPr>
        <p:spPr>
          <a:xfrm rot="-65713">
            <a:off x="13224209" y="259165"/>
            <a:ext cx="2322487" cy="2706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Classroom</a:t>
            </a:r>
            <a:endParaRPr/>
          </a:p>
          <a:p>
            <a:pPr indent="0" lvl="0" marL="0" marR="0" rtl="0" algn="l">
              <a:lnSpc>
                <a:spcPct val="1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Lunch Area</a:t>
            </a:r>
            <a:endParaRPr/>
          </a:p>
          <a:p>
            <a:pPr indent="0" lvl="0" marL="0" marR="0" rtl="0" algn="l">
              <a:lnSpc>
                <a:spcPct val="1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Hallways</a:t>
            </a:r>
            <a:endParaRPr/>
          </a:p>
          <a:p>
            <a:pPr indent="0" lvl="0" marL="0" marR="0" rtl="0" algn="l">
              <a:lnSpc>
                <a:spcPct val="1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Restrooms</a:t>
            </a:r>
            <a:endParaRPr/>
          </a:p>
          <a:p>
            <a:pPr indent="0" lvl="0" marL="0" marR="0" rtl="0" algn="l">
              <a:lnSpc>
                <a:spcPct val="1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Office/Academies</a:t>
            </a:r>
            <a:endParaRPr/>
          </a:p>
          <a:p>
            <a:pPr indent="0" lvl="0" marL="0" marR="0" rtl="0" algn="l">
              <a:lnSpc>
                <a:spcPct val="1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Community</a:t>
            </a:r>
            <a:endParaRPr/>
          </a:p>
          <a:p>
            <a:pPr indent="0" lvl="0" marL="0" marR="0" rtl="0" algn="l">
              <a:lnSpc>
                <a:spcPct val="1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School Events</a:t>
            </a:r>
            <a:endParaRPr/>
          </a:p>
        </p:txBody>
      </p:sp>
      <p:sp>
        <p:nvSpPr>
          <p:cNvPr id="193" name="Google Shape;193;p6"/>
          <p:cNvSpPr txBox="1"/>
          <p:nvPr/>
        </p:nvSpPr>
        <p:spPr>
          <a:xfrm>
            <a:off x="8308476" y="3443192"/>
            <a:ext cx="2859720" cy="1856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  <a:endParaRPr/>
          </a:p>
        </p:txBody>
      </p:sp>
      <p:sp>
        <p:nvSpPr>
          <p:cNvPr id="194" name="Google Shape;194;p6"/>
          <p:cNvSpPr txBox="1"/>
          <p:nvPr/>
        </p:nvSpPr>
        <p:spPr>
          <a:xfrm>
            <a:off x="7492902" y="1362546"/>
            <a:ext cx="2859720" cy="465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Responsibility</a:t>
            </a:r>
            <a:endParaRPr/>
          </a:p>
        </p:txBody>
      </p:sp>
      <p:sp>
        <p:nvSpPr>
          <p:cNvPr id="195" name="Google Shape;195;p6"/>
          <p:cNvSpPr txBox="1"/>
          <p:nvPr/>
        </p:nvSpPr>
        <p:spPr>
          <a:xfrm>
            <a:off x="14142405" y="3443192"/>
            <a:ext cx="2859720" cy="1856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  <a:endParaRPr/>
          </a:p>
        </p:txBody>
      </p:sp>
      <p:sp>
        <p:nvSpPr>
          <p:cNvPr id="196" name="Google Shape;196;p6"/>
          <p:cNvSpPr txBox="1"/>
          <p:nvPr/>
        </p:nvSpPr>
        <p:spPr>
          <a:xfrm>
            <a:off x="7492902" y="2313776"/>
            <a:ext cx="2859720" cy="465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School Pride</a:t>
            </a:r>
            <a:endParaRPr/>
          </a:p>
        </p:txBody>
      </p:sp>
      <p:sp>
        <p:nvSpPr>
          <p:cNvPr id="197" name="Google Shape;197;p6"/>
          <p:cNvSpPr txBox="1"/>
          <p:nvPr/>
        </p:nvSpPr>
        <p:spPr>
          <a:xfrm rot="5400000">
            <a:off x="-2834278" y="4362643"/>
            <a:ext cx="6958082" cy="290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FREHSMAN CLASS | 2026</a:t>
            </a:r>
            <a:endParaRPr/>
          </a:p>
        </p:txBody>
      </p:sp>
      <p:sp>
        <p:nvSpPr>
          <p:cNvPr id="198" name="Google Shape;198;p6"/>
          <p:cNvSpPr txBox="1"/>
          <p:nvPr/>
        </p:nvSpPr>
        <p:spPr>
          <a:xfrm>
            <a:off x="1373460" y="1321779"/>
            <a:ext cx="5102558" cy="1174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PBIS</a:t>
            </a:r>
            <a:endParaRPr/>
          </a:p>
        </p:txBody>
      </p:sp>
      <p:sp>
        <p:nvSpPr>
          <p:cNvPr id="199" name="Google Shape;199;p6"/>
          <p:cNvSpPr txBox="1"/>
          <p:nvPr/>
        </p:nvSpPr>
        <p:spPr>
          <a:xfrm>
            <a:off x="2122812" y="5048250"/>
            <a:ext cx="2937422" cy="821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Cell Phone</a:t>
            </a:r>
            <a:endParaRPr/>
          </a:p>
        </p:txBody>
      </p:sp>
      <p:sp>
        <p:nvSpPr>
          <p:cNvPr id="200" name="Google Shape;200;p6"/>
          <p:cNvSpPr txBox="1"/>
          <p:nvPr/>
        </p:nvSpPr>
        <p:spPr>
          <a:xfrm>
            <a:off x="7777539" y="5048250"/>
            <a:ext cx="3390657" cy="821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Dress Code</a:t>
            </a:r>
            <a:endParaRPr/>
          </a:p>
        </p:txBody>
      </p:sp>
      <p:sp>
        <p:nvSpPr>
          <p:cNvPr id="201" name="Google Shape;201;p6"/>
          <p:cNvSpPr txBox="1"/>
          <p:nvPr/>
        </p:nvSpPr>
        <p:spPr>
          <a:xfrm>
            <a:off x="14103554" y="5048250"/>
            <a:ext cx="2937422" cy="821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School ID</a:t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6788658" y="5766149"/>
            <a:ext cx="58995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Big 3</a:t>
            </a:r>
            <a:endParaRPr/>
          </a:p>
          <a:p>
            <a:pPr indent="-298452" lvl="1" marL="647703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18191E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Cover and conceal undergarments</a:t>
            </a:r>
            <a:endParaRPr sz="1000"/>
          </a:p>
          <a:p>
            <a:pPr indent="-298452" lvl="1" marL="647703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18191E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Cover and conceal private body parts</a:t>
            </a:r>
            <a:endParaRPr sz="1000"/>
          </a:p>
          <a:p>
            <a:pPr indent="-323851" lvl="1" marL="647702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18191E"/>
              </a:buClr>
              <a:buSzPts val="30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Clothing, backpacks &amp; accessories must be free of images/content that display/promote sex, drugs, or tabacco use, firearms or gang related</a:t>
            </a:r>
            <a:r>
              <a:rPr b="0" i="0" lang="en-US" sz="30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endParaRPr/>
          </a:p>
        </p:txBody>
      </p:sp>
      <p:sp>
        <p:nvSpPr>
          <p:cNvPr id="203" name="Google Shape;203;p6"/>
          <p:cNvSpPr txBox="1"/>
          <p:nvPr/>
        </p:nvSpPr>
        <p:spPr>
          <a:xfrm>
            <a:off x="2200515" y="6266291"/>
            <a:ext cx="4559569" cy="3151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Devices must be turned off and not visible during instructional time, which is designated by the school's bell schedule.</a:t>
            </a:r>
            <a:endParaRPr/>
          </a:p>
        </p:txBody>
      </p:sp>
      <p:sp>
        <p:nvSpPr>
          <p:cNvPr id="204" name="Google Shape;204;p6"/>
          <p:cNvSpPr txBox="1"/>
          <p:nvPr/>
        </p:nvSpPr>
        <p:spPr>
          <a:xfrm>
            <a:off x="13674430" y="6266291"/>
            <a:ext cx="3868081" cy="3151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Requirement</a:t>
            </a:r>
            <a:endParaRPr/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Daily-</a:t>
            </a:r>
            <a:endParaRPr/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Hall Pass</a:t>
            </a:r>
            <a:endParaRPr/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To move around campus</a:t>
            </a:r>
            <a:endParaRPr/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Entrance for event</a:t>
            </a:r>
            <a:endParaRPr/>
          </a:p>
          <a:p>
            <a:pPr indent="0" lvl="0" marL="0" marR="0" rtl="0" algn="l">
              <a:lnSpc>
                <a:spcPct val="100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18191E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80AB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>
            <a:off x="0" y="0"/>
            <a:ext cx="1246981" cy="10287000"/>
          </a:xfrm>
          <a:custGeom>
            <a:rect b="b" l="l" r="r" t="t"/>
            <a:pathLst>
              <a:path extrusionOk="0" h="3479800" w="421818">
                <a:moveTo>
                  <a:pt x="0" y="0"/>
                </a:moveTo>
                <a:lnTo>
                  <a:pt x="421818" y="0"/>
                </a:lnTo>
                <a:lnTo>
                  <a:pt x="421818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cxnSp>
        <p:nvCxnSpPr>
          <p:cNvPr id="210" name="Google Shape;210;p7"/>
          <p:cNvCxnSpPr/>
          <p:nvPr/>
        </p:nvCxnSpPr>
        <p:spPr>
          <a:xfrm rot="10800000">
            <a:off x="1246981" y="4619508"/>
            <a:ext cx="17041019" cy="0"/>
          </a:xfrm>
          <a:prstGeom prst="straightConnector1">
            <a:avLst/>
          </a:prstGeom>
          <a:noFill/>
          <a:ln cap="rnd" cmpd="sng" w="9525">
            <a:solidFill>
              <a:srgbClr val="FDFDF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7"/>
          <p:cNvCxnSpPr/>
          <p:nvPr/>
        </p:nvCxnSpPr>
        <p:spPr>
          <a:xfrm rot="-5400000">
            <a:off x="251713" y="7455635"/>
            <a:ext cx="5653205" cy="0"/>
          </a:xfrm>
          <a:prstGeom prst="straightConnector1">
            <a:avLst/>
          </a:prstGeom>
          <a:noFill/>
          <a:ln cap="rnd" cmpd="sng" w="9525">
            <a:solidFill>
              <a:srgbClr val="FDFDF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7"/>
          <p:cNvCxnSpPr/>
          <p:nvPr/>
        </p:nvCxnSpPr>
        <p:spPr>
          <a:xfrm rot="-5400000">
            <a:off x="3852162" y="7455635"/>
            <a:ext cx="5653205" cy="0"/>
          </a:xfrm>
          <a:prstGeom prst="straightConnector1">
            <a:avLst/>
          </a:prstGeom>
          <a:noFill/>
          <a:ln cap="rnd" cmpd="sng" w="9525">
            <a:solidFill>
              <a:srgbClr val="FDFDF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7"/>
          <p:cNvCxnSpPr/>
          <p:nvPr/>
        </p:nvCxnSpPr>
        <p:spPr>
          <a:xfrm rot="-5400000">
            <a:off x="7481997" y="7455635"/>
            <a:ext cx="5653205" cy="0"/>
          </a:xfrm>
          <a:prstGeom prst="straightConnector1">
            <a:avLst/>
          </a:prstGeom>
          <a:noFill/>
          <a:ln cap="rnd" cmpd="sng" w="9525">
            <a:solidFill>
              <a:srgbClr val="FDFDF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p7"/>
          <p:cNvCxnSpPr/>
          <p:nvPr/>
        </p:nvCxnSpPr>
        <p:spPr>
          <a:xfrm rot="-5400000">
            <a:off x="11094810" y="7455635"/>
            <a:ext cx="5653205" cy="0"/>
          </a:xfrm>
          <a:prstGeom prst="straightConnector1">
            <a:avLst/>
          </a:prstGeom>
          <a:noFill/>
          <a:ln cap="rnd" cmpd="sng" w="9525">
            <a:solidFill>
              <a:srgbClr val="FDFDF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p7"/>
          <p:cNvSpPr/>
          <p:nvPr/>
        </p:nvSpPr>
        <p:spPr>
          <a:xfrm>
            <a:off x="2943298" y="4507741"/>
            <a:ext cx="250983" cy="25210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"/>
          <p:cNvSpPr/>
          <p:nvPr/>
        </p:nvSpPr>
        <p:spPr>
          <a:xfrm>
            <a:off x="6562798" y="4507741"/>
            <a:ext cx="250983" cy="25210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"/>
          <p:cNvSpPr/>
          <p:nvPr/>
        </p:nvSpPr>
        <p:spPr>
          <a:xfrm>
            <a:off x="10206415" y="4507741"/>
            <a:ext cx="250983" cy="25210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7"/>
          <p:cNvSpPr/>
          <p:nvPr/>
        </p:nvSpPr>
        <p:spPr>
          <a:xfrm>
            <a:off x="13795921" y="4507741"/>
            <a:ext cx="250983" cy="25210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7"/>
          <p:cNvPicPr preferRelativeResize="0"/>
          <p:nvPr/>
        </p:nvPicPr>
        <p:blipFill rotWithShape="1">
          <a:blip r:embed="rId3">
            <a:alphaModFix/>
          </a:blip>
          <a:srcRect b="9826" l="0" r="0" t="9827"/>
          <a:stretch/>
        </p:blipFill>
        <p:spPr>
          <a:xfrm>
            <a:off x="12154136" y="0"/>
            <a:ext cx="6133864" cy="353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618" y="7276211"/>
            <a:ext cx="2767921" cy="276792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7"/>
          <p:cNvSpPr txBox="1"/>
          <p:nvPr/>
        </p:nvSpPr>
        <p:spPr>
          <a:xfrm>
            <a:off x="3068790" y="1414144"/>
            <a:ext cx="8787797" cy="212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Grades &amp; Credits Matter</a:t>
            </a:r>
            <a:endParaRPr/>
          </a:p>
        </p:txBody>
      </p:sp>
      <p:sp>
        <p:nvSpPr>
          <p:cNvPr id="222" name="Google Shape;222;p7"/>
          <p:cNvSpPr txBox="1"/>
          <p:nvPr/>
        </p:nvSpPr>
        <p:spPr>
          <a:xfrm rot="5400000">
            <a:off x="-2834278" y="4362643"/>
            <a:ext cx="6958082" cy="290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FRESHMAN CLASS</a:t>
            </a:r>
            <a:endParaRPr/>
          </a:p>
        </p:txBody>
      </p:sp>
      <p:sp>
        <p:nvSpPr>
          <p:cNvPr id="223" name="Google Shape;223;p7"/>
          <p:cNvSpPr txBox="1"/>
          <p:nvPr/>
        </p:nvSpPr>
        <p:spPr>
          <a:xfrm>
            <a:off x="3540025" y="5219700"/>
            <a:ext cx="2976562" cy="558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Freshman</a:t>
            </a:r>
            <a:endParaRPr/>
          </a:p>
        </p:txBody>
      </p:sp>
      <p:sp>
        <p:nvSpPr>
          <p:cNvPr id="224" name="Google Shape;224;p7"/>
          <p:cNvSpPr txBox="1"/>
          <p:nvPr/>
        </p:nvSpPr>
        <p:spPr>
          <a:xfrm>
            <a:off x="10779835" y="5219700"/>
            <a:ext cx="2976562" cy="558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Junior</a:t>
            </a:r>
            <a:endParaRPr/>
          </a:p>
        </p:txBody>
      </p:sp>
      <p:sp>
        <p:nvSpPr>
          <p:cNvPr id="225" name="Google Shape;225;p7"/>
          <p:cNvSpPr txBox="1"/>
          <p:nvPr/>
        </p:nvSpPr>
        <p:spPr>
          <a:xfrm>
            <a:off x="7159525" y="5219700"/>
            <a:ext cx="2976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Sophomore</a:t>
            </a:r>
            <a:endParaRPr/>
          </a:p>
        </p:txBody>
      </p:sp>
      <p:sp>
        <p:nvSpPr>
          <p:cNvPr id="226" name="Google Shape;226;p7"/>
          <p:cNvSpPr txBox="1"/>
          <p:nvPr/>
        </p:nvSpPr>
        <p:spPr>
          <a:xfrm>
            <a:off x="14399335" y="5219700"/>
            <a:ext cx="2976562" cy="558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Senior</a:t>
            </a:r>
            <a:endParaRPr/>
          </a:p>
        </p:txBody>
      </p:sp>
      <p:sp>
        <p:nvSpPr>
          <p:cNvPr id="227" name="Google Shape;227;p7"/>
          <p:cNvSpPr txBox="1"/>
          <p:nvPr/>
        </p:nvSpPr>
        <p:spPr>
          <a:xfrm>
            <a:off x="3540025" y="5938091"/>
            <a:ext cx="2976562" cy="393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2023</a:t>
            </a:r>
            <a:endParaRPr/>
          </a:p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60 credits</a:t>
            </a:r>
            <a:endParaRPr/>
          </a:p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Attendance</a:t>
            </a:r>
            <a:endParaRPr/>
          </a:p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Grades</a:t>
            </a:r>
            <a:endParaRPr/>
          </a:p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99" u="none" cap="none" strike="noStrike">
              <a:solidFill>
                <a:srgbClr val="00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10779835" y="5938091"/>
            <a:ext cx="2976562" cy="3138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2025</a:t>
            </a:r>
            <a:endParaRPr/>
          </a:p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180 Credits</a:t>
            </a:r>
            <a:endParaRPr/>
          </a:p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Attendance</a:t>
            </a:r>
            <a:endParaRPr/>
          </a:p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Grades</a:t>
            </a:r>
            <a:endParaRPr/>
          </a:p>
        </p:txBody>
      </p:sp>
      <p:sp>
        <p:nvSpPr>
          <p:cNvPr id="229" name="Google Shape;229;p7"/>
          <p:cNvSpPr txBox="1"/>
          <p:nvPr/>
        </p:nvSpPr>
        <p:spPr>
          <a:xfrm>
            <a:off x="7159525" y="5938091"/>
            <a:ext cx="2976562" cy="3138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2024</a:t>
            </a:r>
            <a:endParaRPr/>
          </a:p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120 Credits</a:t>
            </a:r>
            <a:endParaRPr/>
          </a:p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Attendance</a:t>
            </a:r>
            <a:endParaRPr/>
          </a:p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Grades</a:t>
            </a:r>
            <a:endParaRPr/>
          </a:p>
        </p:txBody>
      </p:sp>
      <p:sp>
        <p:nvSpPr>
          <p:cNvPr id="230" name="Google Shape;230;p7"/>
          <p:cNvSpPr txBox="1"/>
          <p:nvPr/>
        </p:nvSpPr>
        <p:spPr>
          <a:xfrm>
            <a:off x="14399335" y="5938091"/>
            <a:ext cx="2976562" cy="3138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2026</a:t>
            </a:r>
            <a:endParaRPr/>
          </a:p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220 Credits</a:t>
            </a:r>
            <a:endParaRPr/>
          </a:p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Attendance</a:t>
            </a:r>
            <a:endParaRPr/>
          </a:p>
          <a:p>
            <a:pPr indent="0" lvl="0" marL="0" marR="0" rtl="0" algn="l">
              <a:lnSpc>
                <a:spcPct val="18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Grades</a:t>
            </a:r>
            <a:endParaRPr/>
          </a:p>
        </p:txBody>
      </p:sp>
      <p:sp>
        <p:nvSpPr>
          <p:cNvPr id="231" name="Google Shape;231;p7"/>
          <p:cNvSpPr txBox="1"/>
          <p:nvPr/>
        </p:nvSpPr>
        <p:spPr>
          <a:xfrm>
            <a:off x="2875116" y="9481861"/>
            <a:ext cx="1491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F4F6FC"/>
                </a:solidFill>
                <a:latin typeface="EB Garamond"/>
                <a:ea typeface="EB Garamond"/>
                <a:cs typeface="EB Garamond"/>
                <a:sym typeface="EB Garamond"/>
              </a:rPr>
              <a:t>All grades must be a C or better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BDC4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/>
          <p:nvPr/>
        </p:nvSpPr>
        <p:spPr>
          <a:xfrm>
            <a:off x="0" y="0"/>
            <a:ext cx="1246981" cy="10287000"/>
          </a:xfrm>
          <a:custGeom>
            <a:rect b="b" l="l" r="r" t="t"/>
            <a:pathLst>
              <a:path extrusionOk="0" h="3479800" w="421818">
                <a:moveTo>
                  <a:pt x="0" y="0"/>
                </a:moveTo>
                <a:lnTo>
                  <a:pt x="421818" y="0"/>
                </a:lnTo>
                <a:lnTo>
                  <a:pt x="421818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BBBDC4"/>
          </a:solidFill>
          <a:ln>
            <a:noFill/>
          </a:ln>
        </p:spPr>
      </p:sp>
      <p:sp>
        <p:nvSpPr>
          <p:cNvPr id="237" name="Google Shape;237;p8"/>
          <p:cNvSpPr/>
          <p:nvPr/>
        </p:nvSpPr>
        <p:spPr>
          <a:xfrm>
            <a:off x="1246981" y="0"/>
            <a:ext cx="450526" cy="10287000"/>
          </a:xfrm>
          <a:custGeom>
            <a:rect b="b" l="l" r="r" t="t"/>
            <a:pathLst>
              <a:path extrusionOk="0" h="3479800" w="152400">
                <a:moveTo>
                  <a:pt x="0" y="0"/>
                </a:moveTo>
                <a:lnTo>
                  <a:pt x="152400" y="0"/>
                </a:lnTo>
                <a:lnTo>
                  <a:pt x="152400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5B80AB"/>
          </a:solidFill>
          <a:ln>
            <a:noFill/>
          </a:ln>
        </p:spPr>
      </p:sp>
      <p:cxnSp>
        <p:nvCxnSpPr>
          <p:cNvPr id="238" name="Google Shape;238;p8"/>
          <p:cNvCxnSpPr/>
          <p:nvPr/>
        </p:nvCxnSpPr>
        <p:spPr>
          <a:xfrm rot="-5400000">
            <a:off x="11788775" y="5133975"/>
            <a:ext cx="10287000" cy="0"/>
          </a:xfrm>
          <a:prstGeom prst="straightConnector1">
            <a:avLst/>
          </a:prstGeom>
          <a:noFill/>
          <a:ln cap="rnd" cmpd="sng" w="19050">
            <a:solidFill>
              <a:srgbClr val="0D2E8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9" name="Google Shape;2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209" y="7331797"/>
            <a:ext cx="2767921" cy="276792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8"/>
          <p:cNvSpPr txBox="1"/>
          <p:nvPr/>
        </p:nvSpPr>
        <p:spPr>
          <a:xfrm rot="5400000">
            <a:off x="-2834278" y="4362643"/>
            <a:ext cx="6958082" cy="290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FRESHMAN ACADEMY</a:t>
            </a:r>
            <a:endParaRPr/>
          </a:p>
        </p:txBody>
      </p:sp>
      <p:sp>
        <p:nvSpPr>
          <p:cNvPr id="241" name="Google Shape;241;p8"/>
          <p:cNvSpPr txBox="1"/>
          <p:nvPr/>
        </p:nvSpPr>
        <p:spPr>
          <a:xfrm>
            <a:off x="2184475" y="219074"/>
            <a:ext cx="13760108" cy="942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18191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Attendance</a:t>
            </a:r>
            <a:endParaRPr/>
          </a:p>
        </p:txBody>
      </p:sp>
      <p:sp>
        <p:nvSpPr>
          <p:cNvPr id="242" name="Google Shape;242;p8"/>
          <p:cNvSpPr txBox="1"/>
          <p:nvPr/>
        </p:nvSpPr>
        <p:spPr>
          <a:xfrm rot="5400000">
            <a:off x="13563468" y="4985384"/>
            <a:ext cx="8229600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8191E"/>
                </a:solidFill>
                <a:latin typeface="Roboto Mono"/>
                <a:ea typeface="Roboto Mono"/>
                <a:cs typeface="Roboto Mono"/>
                <a:sym typeface="Roboto Mono"/>
              </a:rPr>
              <a:t>02 AUGUST 2022</a:t>
            </a:r>
            <a:endParaRPr/>
          </a:p>
        </p:txBody>
      </p:sp>
      <p:sp>
        <p:nvSpPr>
          <p:cNvPr id="243" name="Google Shape;243;p8"/>
          <p:cNvSpPr txBox="1"/>
          <p:nvPr/>
        </p:nvSpPr>
        <p:spPr>
          <a:xfrm>
            <a:off x="4405285" y="3669073"/>
            <a:ext cx="11936400" cy="6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16889" lvl="1" marL="1122679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Char char="•"/>
            </a:pPr>
            <a:r>
              <a:rPr b="0" i="0" lang="en-US" sz="4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Attendance Calls</a:t>
            </a:r>
            <a:endParaRPr sz="700"/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       Twice Daily</a:t>
            </a:r>
            <a:endParaRPr sz="700"/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       Robo Call, 11:00 &amp; 6:00pm</a:t>
            </a:r>
            <a:endParaRPr sz="700"/>
          </a:p>
          <a:p>
            <a:pPr indent="-516889" lvl="1" marL="1122679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Char char="•"/>
            </a:pPr>
            <a:r>
              <a:rPr b="0" i="0" lang="en-US" sz="4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24 Hour Automated System</a:t>
            </a:r>
            <a:endParaRPr sz="700"/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       (909) 421-7500</a:t>
            </a:r>
            <a:endParaRPr sz="700"/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       Ext. 29205 - English</a:t>
            </a:r>
            <a:endParaRPr sz="700"/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       Ext. 29206 -Spanish</a:t>
            </a:r>
            <a:endParaRPr sz="700"/>
          </a:p>
        </p:txBody>
      </p:sp>
      <p:sp>
        <p:nvSpPr>
          <p:cNvPr id="244" name="Google Shape;244;p8"/>
          <p:cNvSpPr txBox="1"/>
          <p:nvPr/>
        </p:nvSpPr>
        <p:spPr>
          <a:xfrm>
            <a:off x="3376996" y="2659256"/>
            <a:ext cx="11534008" cy="646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Vanessa Carrillo (909) 421-7500 ext. 21176</a:t>
            </a:r>
            <a:endParaRPr/>
          </a:p>
        </p:txBody>
      </p:sp>
      <p:sp>
        <p:nvSpPr>
          <p:cNvPr id="245" name="Google Shape;245;p8"/>
          <p:cNvSpPr txBox="1"/>
          <p:nvPr/>
        </p:nvSpPr>
        <p:spPr>
          <a:xfrm>
            <a:off x="1583824" y="1457836"/>
            <a:ext cx="14757901" cy="887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rPr>
              <a:t>Students must be in class and in their seat at 8:40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80AB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/>
          <p:nvPr/>
        </p:nvSpPr>
        <p:spPr>
          <a:xfrm>
            <a:off x="0" y="0"/>
            <a:ext cx="1246981" cy="10287000"/>
          </a:xfrm>
          <a:custGeom>
            <a:rect b="b" l="l" r="r" t="t"/>
            <a:pathLst>
              <a:path extrusionOk="0" h="3479800" w="421818">
                <a:moveTo>
                  <a:pt x="0" y="0"/>
                </a:moveTo>
                <a:lnTo>
                  <a:pt x="421818" y="0"/>
                </a:lnTo>
                <a:lnTo>
                  <a:pt x="421818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1" name="Google Shape;251;p9"/>
          <p:cNvSpPr/>
          <p:nvPr/>
        </p:nvSpPr>
        <p:spPr>
          <a:xfrm>
            <a:off x="8027995" y="0"/>
            <a:ext cx="5130002" cy="5130002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2" name="Google Shape;252;p9"/>
          <p:cNvSpPr/>
          <p:nvPr/>
        </p:nvSpPr>
        <p:spPr>
          <a:xfrm>
            <a:off x="8027995" y="5130002"/>
            <a:ext cx="5130002" cy="5130002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C5C6D4"/>
          </a:solidFill>
          <a:ln>
            <a:noFill/>
          </a:ln>
        </p:spPr>
      </p:sp>
      <p:sp>
        <p:nvSpPr>
          <p:cNvPr id="253" name="Google Shape;253;p9"/>
          <p:cNvSpPr/>
          <p:nvPr/>
        </p:nvSpPr>
        <p:spPr>
          <a:xfrm>
            <a:off x="13157998" y="0"/>
            <a:ext cx="5130002" cy="5130002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C5C6D4"/>
          </a:solidFill>
          <a:ln>
            <a:noFill/>
          </a:ln>
        </p:spPr>
      </p:sp>
      <p:sp>
        <p:nvSpPr>
          <p:cNvPr id="254" name="Google Shape;254;p9"/>
          <p:cNvSpPr/>
          <p:nvPr/>
        </p:nvSpPr>
        <p:spPr>
          <a:xfrm>
            <a:off x="13157998" y="5130002"/>
            <a:ext cx="5130002" cy="5130002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255" name="Google Shape;255;p9"/>
          <p:cNvGrpSpPr/>
          <p:nvPr/>
        </p:nvGrpSpPr>
        <p:grpSpPr>
          <a:xfrm rot="-5400000">
            <a:off x="6465360" y="8304253"/>
            <a:ext cx="1330976" cy="1631484"/>
            <a:chOff x="0" y="-1"/>
            <a:chExt cx="1774634" cy="2175313"/>
          </a:xfrm>
        </p:grpSpPr>
        <p:pic>
          <p:nvPicPr>
            <p:cNvPr id="256" name="Google Shape;256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5400000">
              <a:off x="0" y="400678"/>
              <a:ext cx="1774634" cy="1774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400000">
              <a:off x="144169" y="433728"/>
              <a:ext cx="1486296" cy="6188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9"/>
          <p:cNvSpPr txBox="1"/>
          <p:nvPr/>
        </p:nvSpPr>
        <p:spPr>
          <a:xfrm rot="5400000">
            <a:off x="-2834278" y="4362643"/>
            <a:ext cx="6958082" cy="290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FRESHAMN CLASS | 2026</a:t>
            </a:r>
            <a:endParaRPr/>
          </a:p>
        </p:txBody>
      </p:sp>
      <p:grpSp>
        <p:nvGrpSpPr>
          <p:cNvPr id="259" name="Google Shape;259;p9"/>
          <p:cNvGrpSpPr/>
          <p:nvPr/>
        </p:nvGrpSpPr>
        <p:grpSpPr>
          <a:xfrm>
            <a:off x="8758233" y="499213"/>
            <a:ext cx="3798223" cy="3744534"/>
            <a:chOff x="0" y="-133350"/>
            <a:chExt cx="5064297" cy="4992711"/>
          </a:xfrm>
        </p:grpSpPr>
        <p:sp>
          <p:nvSpPr>
            <p:cNvPr id="260" name="Google Shape;260;p9"/>
            <p:cNvSpPr txBox="1"/>
            <p:nvPr/>
          </p:nvSpPr>
          <p:spPr>
            <a:xfrm>
              <a:off x="0" y="1374140"/>
              <a:ext cx="5064297" cy="836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800" u="none" cap="none" strike="noStrike">
                  <a:solidFill>
                    <a:srgbClr val="12102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Passing Grades</a:t>
              </a:r>
              <a:endParaRPr/>
            </a:p>
          </p:txBody>
        </p:sp>
        <p:sp>
          <p:nvSpPr>
            <p:cNvPr id="261" name="Google Shape;261;p9"/>
            <p:cNvSpPr txBox="1"/>
            <p:nvPr/>
          </p:nvSpPr>
          <p:spPr>
            <a:xfrm>
              <a:off x="0" y="-133350"/>
              <a:ext cx="5064297" cy="1591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00" u="none" cap="none" strike="noStrike">
                  <a:solidFill>
                    <a:srgbClr val="12102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01</a:t>
              </a:r>
              <a:endParaRPr/>
            </a:p>
          </p:txBody>
        </p:sp>
        <p:sp>
          <p:nvSpPr>
            <p:cNvPr id="262" name="Google Shape;262;p9"/>
            <p:cNvSpPr txBox="1"/>
            <p:nvPr/>
          </p:nvSpPr>
          <p:spPr>
            <a:xfrm>
              <a:off x="0" y="2433955"/>
              <a:ext cx="5064297" cy="2425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81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5 Credits for each passing grade received</a:t>
              </a:r>
              <a:endParaRPr/>
            </a:p>
          </p:txBody>
        </p:sp>
      </p:grpSp>
      <p:sp>
        <p:nvSpPr>
          <p:cNvPr id="263" name="Google Shape;263;p9"/>
          <p:cNvSpPr txBox="1"/>
          <p:nvPr/>
        </p:nvSpPr>
        <p:spPr>
          <a:xfrm>
            <a:off x="1634636" y="629285"/>
            <a:ext cx="5496212" cy="1008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50A3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Transcripts</a:t>
            </a:r>
            <a:endParaRPr/>
          </a:p>
        </p:txBody>
      </p:sp>
      <p:grpSp>
        <p:nvGrpSpPr>
          <p:cNvPr id="264" name="Google Shape;264;p9"/>
          <p:cNvGrpSpPr/>
          <p:nvPr/>
        </p:nvGrpSpPr>
        <p:grpSpPr>
          <a:xfrm>
            <a:off x="8758233" y="5722185"/>
            <a:ext cx="3798223" cy="4382709"/>
            <a:chOff x="0" y="-133350"/>
            <a:chExt cx="5064297" cy="5843611"/>
          </a:xfrm>
        </p:grpSpPr>
        <p:sp>
          <p:nvSpPr>
            <p:cNvPr id="265" name="Google Shape;265;p9"/>
            <p:cNvSpPr txBox="1"/>
            <p:nvPr/>
          </p:nvSpPr>
          <p:spPr>
            <a:xfrm>
              <a:off x="0" y="1374140"/>
              <a:ext cx="5064297" cy="836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800" u="none" cap="none" strike="noStrike">
                  <a:solidFill>
                    <a:srgbClr val="12102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Credits Needed</a:t>
              </a:r>
              <a:endParaRPr/>
            </a:p>
          </p:txBody>
        </p:sp>
        <p:sp>
          <p:nvSpPr>
            <p:cNvPr id="266" name="Google Shape;266;p9"/>
            <p:cNvSpPr txBox="1"/>
            <p:nvPr/>
          </p:nvSpPr>
          <p:spPr>
            <a:xfrm>
              <a:off x="0" y="-133350"/>
              <a:ext cx="5064297" cy="1591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00" u="none" cap="none" strike="noStrike">
                  <a:solidFill>
                    <a:srgbClr val="12102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03</a:t>
              </a:r>
              <a:endParaRPr/>
            </a:p>
          </p:txBody>
        </p:sp>
        <p:sp>
          <p:nvSpPr>
            <p:cNvPr id="267" name="Google Shape;267;p9"/>
            <p:cNvSpPr txBox="1"/>
            <p:nvPr/>
          </p:nvSpPr>
          <p:spPr>
            <a:xfrm>
              <a:off x="0" y="2433955"/>
              <a:ext cx="5064297" cy="3276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81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121024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60 Credits by end of Freshman Year</a:t>
              </a:r>
              <a:endParaRPr/>
            </a:p>
            <a:p>
              <a:pPr indent="0" lvl="0" marL="0" marR="0" rtl="0" algn="l">
                <a:lnSpc>
                  <a:spcPct val="181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121024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220 Credits</a:t>
              </a:r>
              <a:endParaRPr/>
            </a:p>
            <a:p>
              <a:pPr indent="0" lvl="0" marL="0" marR="0" rtl="0" algn="l">
                <a:lnSpc>
                  <a:spcPct val="181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121024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A-G Coursework</a:t>
              </a:r>
              <a:endParaRPr/>
            </a:p>
          </p:txBody>
        </p:sp>
      </p:grpSp>
      <p:grpSp>
        <p:nvGrpSpPr>
          <p:cNvPr id="268" name="Google Shape;268;p9"/>
          <p:cNvGrpSpPr/>
          <p:nvPr/>
        </p:nvGrpSpPr>
        <p:grpSpPr>
          <a:xfrm>
            <a:off x="13823887" y="499213"/>
            <a:ext cx="3798223" cy="4382709"/>
            <a:chOff x="0" y="-133350"/>
            <a:chExt cx="5064297" cy="5843611"/>
          </a:xfrm>
        </p:grpSpPr>
        <p:sp>
          <p:nvSpPr>
            <p:cNvPr id="269" name="Google Shape;269;p9"/>
            <p:cNvSpPr txBox="1"/>
            <p:nvPr/>
          </p:nvSpPr>
          <p:spPr>
            <a:xfrm>
              <a:off x="0" y="1374140"/>
              <a:ext cx="5064297" cy="836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800" u="none" cap="none" strike="noStrike">
                  <a:solidFill>
                    <a:srgbClr val="12102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Failing Grades</a:t>
              </a:r>
              <a:endParaRPr/>
            </a:p>
          </p:txBody>
        </p:sp>
        <p:sp>
          <p:nvSpPr>
            <p:cNvPr id="270" name="Google Shape;270;p9"/>
            <p:cNvSpPr txBox="1"/>
            <p:nvPr/>
          </p:nvSpPr>
          <p:spPr>
            <a:xfrm>
              <a:off x="0" y="-133350"/>
              <a:ext cx="5064297" cy="1591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00" u="none" cap="none" strike="noStrike">
                  <a:solidFill>
                    <a:srgbClr val="12102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02</a:t>
              </a:r>
              <a:endParaRPr/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0" y="2433955"/>
              <a:ext cx="5064297" cy="3276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81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Credits are not awarded. Course may need to be re-taken.</a:t>
              </a:r>
              <a:endParaRPr/>
            </a:p>
          </p:txBody>
        </p:sp>
      </p:grpSp>
      <p:grpSp>
        <p:nvGrpSpPr>
          <p:cNvPr id="272" name="Google Shape;272;p9"/>
          <p:cNvGrpSpPr/>
          <p:nvPr/>
        </p:nvGrpSpPr>
        <p:grpSpPr>
          <a:xfrm>
            <a:off x="13823887" y="5722186"/>
            <a:ext cx="3798223" cy="4241101"/>
            <a:chOff x="0" y="-133350"/>
            <a:chExt cx="5064297" cy="5654802"/>
          </a:xfrm>
        </p:grpSpPr>
        <p:sp>
          <p:nvSpPr>
            <p:cNvPr id="273" name="Google Shape;273;p9"/>
            <p:cNvSpPr txBox="1"/>
            <p:nvPr/>
          </p:nvSpPr>
          <p:spPr>
            <a:xfrm>
              <a:off x="0" y="1374140"/>
              <a:ext cx="5064297" cy="836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12102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Credit Deficiency</a:t>
              </a:r>
              <a:endParaRPr/>
            </a:p>
          </p:txBody>
        </p:sp>
        <p:sp>
          <p:nvSpPr>
            <p:cNvPr id="274" name="Google Shape;274;p9"/>
            <p:cNvSpPr txBox="1"/>
            <p:nvPr/>
          </p:nvSpPr>
          <p:spPr>
            <a:xfrm>
              <a:off x="0" y="-133350"/>
              <a:ext cx="5064297" cy="1591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00" u="none" cap="none" strike="noStrike">
                  <a:solidFill>
                    <a:srgbClr val="12102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04</a:t>
              </a:r>
              <a:endParaRPr/>
            </a:p>
          </p:txBody>
        </p:sp>
        <p:sp>
          <p:nvSpPr>
            <p:cNvPr id="275" name="Google Shape;275;p9"/>
            <p:cNvSpPr txBox="1"/>
            <p:nvPr/>
          </p:nvSpPr>
          <p:spPr>
            <a:xfrm>
              <a:off x="0" y="2605405"/>
              <a:ext cx="5064297" cy="2916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Summer School</a:t>
              </a:r>
              <a:endParaRPr/>
            </a:p>
            <a:p>
              <a:pPr indent="0" lvl="0" marL="0" marR="0" rtl="0" algn="l">
                <a:lnSpc>
                  <a:spcPct val="119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Zero or 7th Period</a:t>
              </a:r>
              <a:endParaRPr/>
            </a:p>
            <a:p>
              <a:pPr indent="0" lvl="0" marL="0" marR="0" rtl="0" algn="l">
                <a:lnSpc>
                  <a:spcPct val="119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APEX</a:t>
              </a:r>
              <a:endParaRPr/>
            </a:p>
            <a:p>
              <a:pPr indent="0" lvl="0" marL="0" marR="0" rtl="0" algn="l">
                <a:lnSpc>
                  <a:spcPct val="125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Explore alternative learning setting, Milor or Zupanic</a:t>
              </a:r>
              <a:endParaRPr/>
            </a:p>
          </p:txBody>
        </p:sp>
      </p:grpSp>
      <p:sp>
        <p:nvSpPr>
          <p:cNvPr id="276" name="Google Shape;276;p9"/>
          <p:cNvSpPr txBox="1"/>
          <p:nvPr/>
        </p:nvSpPr>
        <p:spPr>
          <a:xfrm>
            <a:off x="2173080" y="8378307"/>
            <a:ext cx="3798223" cy="131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12102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What you should know...</a:t>
            </a:r>
            <a:endParaRPr/>
          </a:p>
        </p:txBody>
      </p:sp>
      <p:sp>
        <p:nvSpPr>
          <p:cNvPr id="277" name="Google Shape;277;p9"/>
          <p:cNvSpPr txBox="1"/>
          <p:nvPr/>
        </p:nvSpPr>
        <p:spPr>
          <a:xfrm>
            <a:off x="1634636" y="2019437"/>
            <a:ext cx="5496212" cy="1170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7040" lvl="1" marL="7340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2EBE5"/>
              </a:buClr>
              <a:buSzPts val="3400"/>
              <a:buFont typeface="Arial"/>
              <a:buChar char="•"/>
            </a:pPr>
            <a:r>
              <a:rPr b="1" i="0" lang="en-US" sz="3400" u="none" cap="none" strike="noStrike">
                <a:solidFill>
                  <a:srgbClr val="F2EBE5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DOCUMENTS  GRADES, COURSES TAKEN, GPA...</a:t>
            </a:r>
            <a:endParaRPr/>
          </a:p>
        </p:txBody>
      </p:sp>
      <p:sp>
        <p:nvSpPr>
          <p:cNvPr id="278" name="Google Shape;278;p9"/>
          <p:cNvSpPr txBox="1"/>
          <p:nvPr/>
        </p:nvSpPr>
        <p:spPr>
          <a:xfrm>
            <a:off x="1634636" y="3561850"/>
            <a:ext cx="5496212" cy="12160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7835" lvl="1" marL="75567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2EBE5"/>
              </a:buClr>
              <a:buSzPts val="3500"/>
              <a:buFont typeface="Arial"/>
              <a:buChar char="•"/>
            </a:pPr>
            <a:r>
              <a:rPr b="1" i="0" lang="en-US" sz="3500" u="none" cap="none" strike="noStrike">
                <a:solidFill>
                  <a:srgbClr val="F2EBE5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HELPS YOU STAY ON TRACK</a:t>
            </a:r>
            <a:endParaRPr/>
          </a:p>
        </p:txBody>
      </p:sp>
      <p:sp>
        <p:nvSpPr>
          <p:cNvPr id="279" name="Google Shape;279;p9"/>
          <p:cNvSpPr txBox="1"/>
          <p:nvPr/>
        </p:nvSpPr>
        <p:spPr>
          <a:xfrm>
            <a:off x="1634636" y="5063327"/>
            <a:ext cx="5496212" cy="596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7835" lvl="1" marL="75567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2EBE5"/>
              </a:buClr>
              <a:buSzPts val="3500"/>
              <a:buFont typeface="Arial"/>
              <a:buChar char="•"/>
            </a:pPr>
            <a:r>
              <a:rPr b="1" i="0" lang="en-US" sz="3500" u="none" cap="none" strike="noStrike">
                <a:solidFill>
                  <a:srgbClr val="F2EBE5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PROGRESS IN SCHOOL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